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62" r:id="rId6"/>
    <p:sldId id="263" r:id="rId7"/>
    <p:sldId id="264" r:id="rId8"/>
    <p:sldId id="265" r:id="rId9"/>
    <p:sldId id="279" r:id="rId10"/>
    <p:sldId id="276" r:id="rId11"/>
    <p:sldId id="278" r:id="rId12"/>
    <p:sldId id="288" r:id="rId13"/>
    <p:sldId id="268" r:id="rId14"/>
    <p:sldId id="284" r:id="rId15"/>
    <p:sldId id="269" r:id="rId16"/>
    <p:sldId id="285" r:id="rId17"/>
    <p:sldId id="287" r:id="rId18"/>
    <p:sldId id="280" r:id="rId19"/>
    <p:sldId id="281" r:id="rId20"/>
    <p:sldId id="286" r:id="rId21"/>
    <p:sldId id="289" r:id="rId22"/>
    <p:sldId id="270" r:id="rId23"/>
    <p:sldId id="271" r:id="rId24"/>
    <p:sldId id="272" r:id="rId25"/>
    <p:sldId id="273" r:id="rId26"/>
    <p:sldId id="274"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52"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22636-82A9-4D27-8852-28B7F50DFB33}" type="datetimeFigureOut">
              <a:rPr lang="en-US" smtClean="0"/>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9F91A-D269-41A5-A55A-4EA0AFE2DB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 Speaker</a:t>
            </a:r>
            <a:r>
              <a:rPr lang="en-US" baseline="0" dirty="0" smtClean="0"/>
              <a:t> Notes: One reason we think we get so many questions about starting research through our Digital Reference service is because the Databases to Get You Started page prominently displays the Ask a UC Librarian chat widget.</a:t>
            </a:r>
          </a:p>
          <a:p>
            <a:endParaRPr lang="en-US" baseline="0" dirty="0" smtClean="0"/>
          </a:p>
          <a:p>
            <a:r>
              <a:rPr lang="en-US" dirty="0" smtClean="0"/>
              <a:t>Libraries homepage so that I can point out the Databases to get you started link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6C213-ED21-437A-966B-D189E033CF4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CP Speaker Notes: Point out the Ask a Librarian widget</a:t>
            </a:r>
            <a:endParaRPr lang="en-US" dirty="0"/>
          </a:p>
        </p:txBody>
      </p:sp>
      <p:sp>
        <p:nvSpPr>
          <p:cNvPr id="4" name="Slide Number Placeholder 3"/>
          <p:cNvSpPr>
            <a:spLocks noGrp="1"/>
          </p:cNvSpPr>
          <p:nvPr>
            <p:ph type="sldNum" sz="quarter" idx="10"/>
          </p:nvPr>
        </p:nvSpPr>
        <p:spPr/>
        <p:txBody>
          <a:bodyPr/>
          <a:lstStyle/>
          <a:p>
            <a:fld id="{4686C213-ED21-437A-966B-D189E033CF4B}"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 Another implemented</a:t>
            </a:r>
            <a:r>
              <a:rPr lang="en-US" baseline="0" dirty="0" smtClean="0"/>
              <a:t> intervention is the VPN pop-up.  Explain how this works.  Give statistics.</a:t>
            </a:r>
            <a:endParaRPr lang="en-US" dirty="0"/>
          </a:p>
        </p:txBody>
      </p:sp>
      <p:sp>
        <p:nvSpPr>
          <p:cNvPr id="4" name="Slide Number Placeholder 3"/>
          <p:cNvSpPr>
            <a:spLocks noGrp="1"/>
          </p:cNvSpPr>
          <p:nvPr>
            <p:ph type="sldNum" sz="quarter" idx="10"/>
          </p:nvPr>
        </p:nvSpPr>
        <p:spPr/>
        <p:txBody>
          <a:bodyPr/>
          <a:lstStyle/>
          <a:p>
            <a:fld id="{4686C213-ED21-437A-966B-D189E033CF4B}"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86C213-ED21-437A-966B-D189E033CF4B}"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F56060-6437-4F8A-9074-7B2EF4CAA17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56060-6437-4F8A-9074-7B2EF4CAA17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56060-6437-4F8A-9074-7B2EF4CAA17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56060-6437-4F8A-9074-7B2EF4CAA17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56060-6437-4F8A-9074-7B2EF4CAA174}"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F56060-6437-4F8A-9074-7B2EF4CAA174}"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F56060-6437-4F8A-9074-7B2EF4CAA174}" type="datetimeFigureOut">
              <a:rPr lang="en-US" smtClean="0"/>
              <a:pPr/>
              <a:t>12/2/2010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F56060-6437-4F8A-9074-7B2EF4CAA174}" type="datetimeFigureOut">
              <a:rPr lang="en-US" smtClean="0"/>
              <a:pPr/>
              <a:t>12/2/2010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56060-6437-4F8A-9074-7B2EF4CAA174}" type="datetimeFigureOut">
              <a:rPr lang="en-US" smtClean="0"/>
              <a:pPr/>
              <a:t>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56060-6437-4F8A-9074-7B2EF4CAA174}"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56060-6437-4F8A-9074-7B2EF4CAA174}"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DD120-8B56-4EEA-9CD9-F3E9B5A09D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56060-6437-4F8A-9074-7B2EF4CAA174}" type="datetimeFigureOut">
              <a:rPr lang="en-US" smtClean="0"/>
              <a:pPr/>
              <a:t>12/2/2010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DD120-8B56-4EEA-9CD9-F3E9B5A09D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non-uc-library.edu/guides/XXX/general/terrorism.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rmAutofit fontScale="90000"/>
          </a:bodyPr>
          <a:lstStyle/>
          <a:p>
            <a:r>
              <a:rPr lang="en-US" dirty="0" smtClean="0"/>
              <a:t/>
            </a:r>
            <a:br>
              <a:rPr lang="en-US" dirty="0" smtClean="0"/>
            </a:br>
            <a:r>
              <a:rPr lang="en-US" dirty="0"/>
              <a:t/>
            </a:r>
            <a:br>
              <a:rPr lang="en-US" dirty="0"/>
            </a:br>
            <a:r>
              <a:rPr lang="en-US" b="1" dirty="0" smtClean="0"/>
              <a:t>"How Do I Assess That?“</a:t>
            </a:r>
            <a:br>
              <a:rPr lang="en-US" b="1" dirty="0" smtClean="0"/>
            </a:br>
            <a:r>
              <a:rPr lang="en-US" dirty="0" smtClean="0"/>
              <a:t>Digital Reference</a:t>
            </a:r>
            <a:br>
              <a:rPr lang="en-US" dirty="0" smtClean="0"/>
            </a:br>
            <a:r>
              <a:rPr lang="en-US" sz="3100" dirty="0" smtClean="0"/>
              <a:t>Cynthia Johnson, UC Irvine Libraries</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sz="2800" dirty="0" smtClean="0"/>
              <a:t>California </a:t>
            </a:r>
            <a:r>
              <a:rPr lang="en-US" sz="2800" dirty="0"/>
              <a:t>Academic Reference Librarians Discussion Interest </a:t>
            </a:r>
            <a:r>
              <a:rPr lang="en-US" sz="2800" dirty="0" smtClean="0"/>
              <a:t>Group-South</a:t>
            </a:r>
          </a:p>
          <a:p>
            <a:r>
              <a:rPr lang="en-US" sz="2800" dirty="0"/>
              <a:t>December 3, 2010</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
            </a:r>
            <a:br>
              <a:rPr lang="en-US" smtClean="0"/>
            </a:br>
            <a:endParaRPr lang="en-US" dirty="0"/>
          </a:p>
        </p:txBody>
      </p:sp>
      <p:sp>
        <p:nvSpPr>
          <p:cNvPr id="6" name="Rectangle 5"/>
          <p:cNvSpPr/>
          <p:nvPr/>
        </p:nvSpPr>
        <p:spPr>
          <a:xfrm>
            <a:off x="2534294" y="381000"/>
            <a:ext cx="4075411" cy="369332"/>
          </a:xfrm>
          <a:prstGeom prst="rect">
            <a:avLst/>
          </a:prstGeom>
        </p:spPr>
        <p:txBody>
          <a:bodyPr wrap="square">
            <a:spAutoFit/>
          </a:bodyPr>
          <a:lstStyle/>
          <a:p>
            <a:r>
              <a:rPr lang="en-US" dirty="0" smtClean="0">
                <a:solidFill>
                  <a:srgbClr val="000000"/>
                </a:solidFill>
                <a:ea typeface="Times New Roman"/>
                <a:cs typeface="Times New Roman"/>
              </a:rPr>
              <a:t>Rubric for Ask a Librarian Chat Transcripts</a:t>
            </a:r>
            <a:endParaRPr lang="en-US" dirty="0"/>
          </a:p>
        </p:txBody>
      </p:sp>
      <p:graphicFrame>
        <p:nvGraphicFramePr>
          <p:cNvPr id="13" name="Table 12"/>
          <p:cNvGraphicFramePr>
            <a:graphicFrameLocks noGrp="1"/>
          </p:cNvGraphicFramePr>
          <p:nvPr/>
        </p:nvGraphicFramePr>
        <p:xfrm>
          <a:off x="457200" y="914395"/>
          <a:ext cx="8077200" cy="5029204"/>
        </p:xfrm>
        <a:graphic>
          <a:graphicData uri="http://schemas.openxmlformats.org/drawingml/2006/table">
            <a:tbl>
              <a:tblPr/>
              <a:tblGrid>
                <a:gridCol w="4038600"/>
                <a:gridCol w="4038600"/>
              </a:tblGrid>
              <a:tr h="1408909">
                <a:tc rowSpan="5">
                  <a:txBody>
                    <a:bodyPr/>
                    <a:lstStyle/>
                    <a:p>
                      <a:pPr marL="0" marR="0" algn="ctr">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a:lnSpc>
                          <a:spcPct val="115000"/>
                        </a:lnSpc>
                        <a:spcBef>
                          <a:spcPts val="0"/>
                        </a:spcBef>
                        <a:spcAft>
                          <a:spcPts val="0"/>
                        </a:spcAft>
                      </a:pPr>
                      <a:r>
                        <a:rPr lang="en-US" sz="2000" kern="1200" dirty="0" smtClean="0">
                          <a:solidFill>
                            <a:srgbClr val="000000"/>
                          </a:solidFill>
                          <a:latin typeface="Calibri"/>
                          <a:ea typeface="Times New Roman"/>
                          <a:cs typeface="Times New Roman"/>
                        </a:rPr>
                        <a:t>Quality of Sources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One or more relevant sources are used. Sources are at the appropriate level for the patron’s research.  [In general, databases are preferable to Google or other general sources when assisting students with research projects.]</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63565">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Only one relevant source is used when more are appropriate.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160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All sources are dubious.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2160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 No relevant sources are used.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160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N/A</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600">
                <a:tc rowSpan="5">
                  <a:txBody>
                    <a:bodyPr/>
                    <a:lstStyle/>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r>
                        <a:rPr lang="en-US" sz="2000" kern="1200" dirty="0" smtClean="0">
                          <a:solidFill>
                            <a:srgbClr val="000000"/>
                          </a:solidFill>
                          <a:latin typeface="Calibri"/>
                          <a:ea typeface="Times New Roman"/>
                          <a:cs typeface="Times New Roman"/>
                        </a:rPr>
                        <a:t>Factual Information </a:t>
                      </a:r>
                    </a:p>
                    <a:p>
                      <a:pPr marL="0" marR="0" algn="ctr" defTabSz="914400" rtl="0" eaLnBrk="1" latinLnBrk="0" hangingPunct="1">
                        <a:lnSpc>
                          <a:spcPct val="115000"/>
                        </a:lnSpc>
                        <a:spcBef>
                          <a:spcPts val="0"/>
                        </a:spcBef>
                        <a:spcAft>
                          <a:spcPts val="0"/>
                        </a:spcAft>
                      </a:pPr>
                      <a:r>
                        <a:rPr lang="en-US" sz="2000" kern="1200" dirty="0" smtClean="0">
                          <a:solidFill>
                            <a:srgbClr val="000000"/>
                          </a:solidFill>
                          <a:latin typeface="Calibri"/>
                          <a:ea typeface="Times New Roman"/>
                          <a:cs typeface="Times New Roman"/>
                        </a:rPr>
                        <a:t>(e.g. phone numbers, policies, URLs)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Provided information and source.</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2160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Provided information without the source.</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63565">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Did not provide answer but made appropriate referral or marked as follow-up.</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63565">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 Did not provide answer or referral and did not  mark follow-up.</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1600">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N/A</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
            </a:r>
            <a:br>
              <a:rPr lang="en-US" smtClean="0"/>
            </a:br>
            <a:endParaRPr lang="en-US" dirty="0"/>
          </a:p>
        </p:txBody>
      </p:sp>
      <p:sp>
        <p:nvSpPr>
          <p:cNvPr id="6" name="Rectangle 5"/>
          <p:cNvSpPr/>
          <p:nvPr/>
        </p:nvSpPr>
        <p:spPr>
          <a:xfrm>
            <a:off x="2534294" y="381000"/>
            <a:ext cx="4075411" cy="369332"/>
          </a:xfrm>
          <a:prstGeom prst="rect">
            <a:avLst/>
          </a:prstGeom>
        </p:spPr>
        <p:txBody>
          <a:bodyPr wrap="square">
            <a:spAutoFit/>
          </a:bodyPr>
          <a:lstStyle/>
          <a:p>
            <a:r>
              <a:rPr lang="en-US" dirty="0" smtClean="0">
                <a:solidFill>
                  <a:srgbClr val="000000"/>
                </a:solidFill>
                <a:ea typeface="Times New Roman"/>
                <a:cs typeface="Times New Roman"/>
              </a:rPr>
              <a:t>Rubric for Ask a Librarian Chat Transcripts</a:t>
            </a:r>
            <a:endParaRPr lang="en-US" dirty="0"/>
          </a:p>
        </p:txBody>
      </p:sp>
      <p:graphicFrame>
        <p:nvGraphicFramePr>
          <p:cNvPr id="7" name="Table 6"/>
          <p:cNvGraphicFramePr>
            <a:graphicFrameLocks noGrp="1"/>
          </p:cNvGraphicFramePr>
          <p:nvPr/>
        </p:nvGraphicFramePr>
        <p:xfrm>
          <a:off x="457200" y="761928"/>
          <a:ext cx="8305800" cy="6096072"/>
        </p:xfrm>
        <a:graphic>
          <a:graphicData uri="http://schemas.openxmlformats.org/drawingml/2006/table">
            <a:tbl>
              <a:tblPr/>
              <a:tblGrid>
                <a:gridCol w="4152900"/>
                <a:gridCol w="4152900"/>
              </a:tblGrid>
              <a:tr h="844402">
                <a:tc rowSpan="5">
                  <a:txBody>
                    <a:bodyPr/>
                    <a:lstStyle/>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r>
                        <a:rPr lang="en-US" sz="2000" kern="1200" dirty="0" smtClean="0">
                          <a:solidFill>
                            <a:srgbClr val="000000"/>
                          </a:solidFill>
                          <a:latin typeface="Calibri"/>
                          <a:ea typeface="Times New Roman"/>
                          <a:cs typeface="Times New Roman"/>
                        </a:rPr>
                        <a:t>Instruction</a:t>
                      </a: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Transaction includes detailed instruction with examples and/or how-to steps. Librarian may instruct how to: create search terms and strategies, select databases, search databases, cite sources, and/or evaluate sources. </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44402">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Transaction includes some instruction. Librarian may provide database suggestions with links, search term suggestions, and citation guides with links. Detailed assistance, such as use of examples, is not provided.</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0864">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Transaction includes limited instruction. Librarian may suggest databases, but links and/or search term assistance are not provided. </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27535">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 Transaction warranted instruction, but none provided.</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6909">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N/A</a:t>
                      </a:r>
                      <a:endParaRPr lang="en-US" sz="10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02">
                <a:tc rowSpan="5">
                  <a:txBody>
                    <a:bodyPr/>
                    <a:lstStyle/>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r>
                        <a:rPr lang="en-US" sz="2000" kern="1200" dirty="0" smtClean="0">
                          <a:solidFill>
                            <a:srgbClr val="000000"/>
                          </a:solidFill>
                          <a:latin typeface="Calibri"/>
                          <a:ea typeface="Times New Roman"/>
                          <a:cs typeface="Times New Roman"/>
                        </a:rPr>
                        <a:t>Interpersonal Skills</a:t>
                      </a: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Interpersonal skills create a welcoming atmosphere.  Librarian chats frequently without long lags and shows interest in the patron’s question.  Librarian uses positive phrasing; also uses scripts appropriately, as needed.</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44402">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Interpersonal skills create a mostly welcoming atmosphere; although there may be some lags, and/or not enough positive phrasing.  Scripts are used appropriately, as needed.</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5864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Interpersonal skills create a less than welcoming atmosphere.  There are long lags and the Librarian does not show adequate interest in the patron’s question.  Does not use much positive phrasing. Does not use scripts appropriately.</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27535">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 Interpersonal skills are completely lacking and inadequate.</a:t>
                      </a:r>
                      <a:endParaRPr lang="en-US" sz="12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6909">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N/A</a:t>
                      </a:r>
                      <a:endParaRPr lang="en-US" sz="1000" dirty="0">
                        <a:latin typeface="Calibri"/>
                        <a:ea typeface="Times New Roman"/>
                        <a:cs typeface="Times New Roman"/>
                      </a:endParaRPr>
                    </a:p>
                  </a:txBody>
                  <a:tcPr marL="50835" marR="50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
            </a:r>
            <a:br>
              <a:rPr lang="en-US" smtClean="0"/>
            </a:br>
            <a:endParaRPr lang="en-US" dirty="0"/>
          </a:p>
        </p:txBody>
      </p:sp>
      <p:sp>
        <p:nvSpPr>
          <p:cNvPr id="6" name="Rectangle 5"/>
          <p:cNvSpPr/>
          <p:nvPr/>
        </p:nvSpPr>
        <p:spPr>
          <a:xfrm>
            <a:off x="2534294" y="381000"/>
            <a:ext cx="4075411" cy="369332"/>
          </a:xfrm>
          <a:prstGeom prst="rect">
            <a:avLst/>
          </a:prstGeom>
        </p:spPr>
        <p:txBody>
          <a:bodyPr wrap="square">
            <a:spAutoFit/>
          </a:bodyPr>
          <a:lstStyle/>
          <a:p>
            <a:r>
              <a:rPr lang="en-US" dirty="0" smtClean="0">
                <a:solidFill>
                  <a:srgbClr val="000000"/>
                </a:solidFill>
                <a:ea typeface="Times New Roman"/>
                <a:cs typeface="Times New Roman"/>
              </a:rPr>
              <a:t>Rubric for Ask a Librarian Chat Transcripts</a:t>
            </a:r>
            <a:endParaRPr lang="en-US" dirty="0"/>
          </a:p>
        </p:txBody>
      </p:sp>
      <p:graphicFrame>
        <p:nvGraphicFramePr>
          <p:cNvPr id="5" name="Table 4"/>
          <p:cNvGraphicFramePr>
            <a:graphicFrameLocks noGrp="1"/>
          </p:cNvGraphicFramePr>
          <p:nvPr/>
        </p:nvGraphicFramePr>
        <p:xfrm>
          <a:off x="685800" y="914400"/>
          <a:ext cx="7696200" cy="2596224"/>
        </p:xfrm>
        <a:graphic>
          <a:graphicData uri="http://schemas.openxmlformats.org/drawingml/2006/table">
            <a:tbl>
              <a:tblPr/>
              <a:tblGrid>
                <a:gridCol w="1465176"/>
                <a:gridCol w="6231024"/>
              </a:tblGrid>
              <a:tr h="531022">
                <a:tc rowSpan="5">
                  <a:txBody>
                    <a:bodyPr/>
                    <a:lstStyle/>
                    <a:p>
                      <a:pPr marL="0" marR="0">
                        <a:lnSpc>
                          <a:spcPct val="115000"/>
                        </a:lnSpc>
                        <a:spcBef>
                          <a:spcPts val="0"/>
                        </a:spcBef>
                        <a:spcAft>
                          <a:spcPts val="0"/>
                        </a:spcAft>
                      </a:pPr>
                      <a:r>
                        <a:rPr lang="en-US" sz="2000" kern="1200" dirty="0" smtClean="0">
                          <a:solidFill>
                            <a:srgbClr val="000000"/>
                          </a:solidFill>
                          <a:latin typeface="Calibri"/>
                          <a:ea typeface="Times New Roman"/>
                          <a:cs typeface="Times New Roman"/>
                        </a:rPr>
                        <a:t>Concluding the Session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The conclusion is complete: the Librarian asks the patron if their question has been completely answered.  If not, the session is coded for follow up.   Before coding, the patron’s e-mail address and deadline are verified.  If no more information is needed, patron is thanked for using the service and encouraged to return.</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38744">
                <a:tc vMerge="1">
                  <a:txBody>
                    <a:bodyPr/>
                    <a:lstStyle/>
                    <a:p>
                      <a:pPr marL="0" marR="0">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The conclusion is mostly complete, but missing one of the follow up components.</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8744">
                <a:tc vMerge="1">
                  <a:txBody>
                    <a:bodyPr/>
                    <a:lstStyle/>
                    <a:p>
                      <a:pPr marL="0" marR="0">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The conclusion is not complete and is missing more than one of the follow up components.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8744">
                <a:tc vMerge="1">
                  <a:txBody>
                    <a:bodyPr/>
                    <a:lstStyle/>
                    <a:p>
                      <a:pPr marL="0" marR="0">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rgbClr val="000000"/>
                          </a:solidFill>
                          <a:latin typeface="Calibri"/>
                          <a:ea typeface="Times New Roman"/>
                          <a:cs typeface="Times New Roman"/>
                        </a:rPr>
                        <a:t>1. Conclusion is inadequate, abrupt, or missing completely.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38744">
                <a:tc vMerge="1">
                  <a:txBody>
                    <a:bodyPr/>
                    <a:lstStyle/>
                    <a:p>
                      <a:pPr marL="0" marR="0">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N/A - Mark if the patron disconnects without allowing the librarian to conclude the session.</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6400" y="3733800"/>
          <a:ext cx="5994400" cy="2576511"/>
        </p:xfrm>
        <a:graphic>
          <a:graphicData uri="http://schemas.openxmlformats.org/drawingml/2006/table">
            <a:tbl>
              <a:tblPr/>
              <a:tblGrid>
                <a:gridCol w="1141193"/>
                <a:gridCol w="4853207"/>
              </a:tblGrid>
              <a:tr h="286279">
                <a:tc gridSpan="2">
                  <a:txBody>
                    <a:bodyPr/>
                    <a:lstStyle/>
                    <a:p>
                      <a:pPr algn="ctr" fontAlgn="b"/>
                      <a:r>
                        <a:rPr lang="en-US" sz="1100" b="0" i="0" u="none" strike="noStrike" dirty="0">
                          <a:solidFill>
                            <a:srgbClr val="000000"/>
                          </a:solidFill>
                          <a:latin typeface="Calibri"/>
                        </a:rPr>
                        <a:t>Average Rating Key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86279">
                <a:tc>
                  <a:txBody>
                    <a:bodyPr/>
                    <a:lstStyle/>
                    <a:p>
                      <a:pPr algn="ctr" fontAlgn="b"/>
                      <a:r>
                        <a:rPr lang="en-US" sz="1100" b="0" i="0" u="none" strike="noStrike" dirty="0">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l" fontAlgn="t"/>
                      <a:r>
                        <a:rPr lang="en-US" sz="1000" b="0" i="0" u="none" strike="noStrike" dirty="0">
                          <a:solidFill>
                            <a:srgbClr val="000000"/>
                          </a:solidFill>
                          <a:latin typeface="Calibri"/>
                        </a:rPr>
                        <a:t>Superior Service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79">
                <a:tc>
                  <a:txBody>
                    <a:bodyPr/>
                    <a:lstStyle/>
                    <a:p>
                      <a:pPr algn="ctr" fontAlgn="b"/>
                      <a:r>
                        <a:rPr lang="en-US" sz="1100" b="0" i="0" u="none" strike="noStrike" dirty="0">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l" fontAlgn="t"/>
                      <a:r>
                        <a:rPr lang="en-US" sz="1000" b="0" i="0" u="none" strike="noStrike">
                          <a:solidFill>
                            <a:srgbClr val="000000"/>
                          </a:solidFill>
                          <a:latin typeface="Calibri"/>
                        </a:rPr>
                        <a:t>Adequate Service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79">
                <a:tc>
                  <a:txBody>
                    <a:bodyPr/>
                    <a:lstStyle/>
                    <a:p>
                      <a:pPr algn="ctr" fontAlgn="b"/>
                      <a:r>
                        <a:rPr lang="en-US" sz="1100" b="0" i="0" u="none" strike="noStrike" dirty="0">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A77"/>
                    </a:solidFill>
                  </a:tcPr>
                </a:tc>
                <a:tc>
                  <a:txBody>
                    <a:bodyPr/>
                    <a:lstStyle/>
                    <a:p>
                      <a:pPr algn="l" fontAlgn="t"/>
                      <a:r>
                        <a:rPr lang="en-US" sz="1000" b="0" i="0" u="none" strike="noStrike" dirty="0">
                          <a:solidFill>
                            <a:srgbClr val="000000"/>
                          </a:solidFill>
                          <a:latin typeface="Calibri"/>
                        </a:rPr>
                        <a:t>Room for Improvement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79">
                <a:tc>
                  <a:txBody>
                    <a:bodyPr/>
                    <a:lstStyle/>
                    <a:p>
                      <a:pPr algn="ctr" fontAlgn="b"/>
                      <a:r>
                        <a:rPr lang="en-US" sz="1100" b="0" i="0" u="none" strike="noStrike" dirty="0">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l" fontAlgn="t"/>
                      <a:r>
                        <a:rPr lang="en-US" sz="1000" b="0" i="0" u="none" strike="noStrike">
                          <a:solidFill>
                            <a:srgbClr val="000000"/>
                          </a:solidFill>
                          <a:latin typeface="Calibri"/>
                        </a:rPr>
                        <a:t>Inadequate Service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132">
                <a:tc>
                  <a:txBody>
                    <a:bodyPr/>
                    <a:lstStyle/>
                    <a:p>
                      <a:pPr algn="ctr" fontAlgn="t"/>
                      <a:r>
                        <a:rPr lang="en-US" sz="1100" b="0" i="0" u="none" strike="noStrike" dirty="0">
                          <a:solidFill>
                            <a:srgbClr val="000000"/>
                          </a:solidFill>
                          <a:latin typeface="Calibri"/>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Calibri"/>
                        </a:rPr>
                        <a:t>Not enough information was provided to accurately rate the transcript's quality of service.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984">
                <a:tc gridSpan="2">
                  <a:txBody>
                    <a:bodyPr/>
                    <a:lstStyle/>
                    <a:p>
                      <a:pPr algn="l" fontAlgn="t"/>
                      <a:r>
                        <a:rPr lang="en-US" sz="1000" b="0" i="0" u="none" strike="noStrike" dirty="0">
                          <a:solidFill>
                            <a:srgbClr val="000000"/>
                          </a:solidFill>
                          <a:latin typeface="Calibri"/>
                        </a:rPr>
                        <a:t>Average ratings were derived by averaging the ratings for each section when there was sufficient information present in the transcript to make an evaluation.  If there was insufficient information, the category rating was left blank and not taken into account when creating the average score.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609600"/>
            <a:ext cx="6629400" cy="594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838200" y="762000"/>
          <a:ext cx="7924801" cy="5187985"/>
        </p:xfrm>
        <a:graphic>
          <a:graphicData uri="http://schemas.openxmlformats.org/drawingml/2006/table">
            <a:tbl>
              <a:tblPr/>
              <a:tblGrid>
                <a:gridCol w="905618"/>
                <a:gridCol w="389782"/>
                <a:gridCol w="654372"/>
                <a:gridCol w="5975029"/>
              </a:tblGrid>
              <a:tr h="127709">
                <a:tc gridSpan="2">
                  <a:txBody>
                    <a:bodyPr/>
                    <a:lstStyle/>
                    <a:p>
                      <a:pPr algn="l" fontAlgn="t"/>
                      <a:r>
                        <a:rPr lang="en-US" sz="700" b="0" i="0" u="none" strike="noStrike" dirty="0">
                          <a:solidFill>
                            <a:srgbClr val="000000"/>
                          </a:solidFill>
                          <a:latin typeface="Calibri"/>
                        </a:rPr>
                        <a:t>Question Type: Research</a:t>
                      </a:r>
                    </a:p>
                  </a:txBody>
                  <a:tcPr marL="6385" marR="6385" marT="6385" marB="0">
                    <a:lnL>
                      <a:noFill/>
                    </a:lnL>
                    <a:lnR>
                      <a:noFill/>
                    </a:lnR>
                    <a:lnT>
                      <a:noFill/>
                    </a:lnT>
                    <a:lnB>
                      <a:noFill/>
                    </a:lnB>
                  </a:tcPr>
                </a:tc>
                <a:tc hMerge="1">
                  <a:txBody>
                    <a:bodyPr/>
                    <a:lstStyle/>
                    <a:p>
                      <a:endParaRPr lang="en-US"/>
                    </a:p>
                  </a:txBody>
                  <a:tcPr/>
                </a:tc>
                <a:tc>
                  <a:txBody>
                    <a:bodyPr/>
                    <a:lstStyle/>
                    <a:p>
                      <a:pPr algn="l" fontAlgn="t"/>
                      <a:endParaRPr lang="en-US" sz="700" b="0" i="0" u="none" strike="noStrike" dirty="0">
                        <a:solidFill>
                          <a:srgbClr val="000000"/>
                        </a:solidFill>
                        <a:latin typeface="Calibri"/>
                      </a:endParaRPr>
                    </a:p>
                  </a:txBody>
                  <a:tcPr marL="6385" marR="6385" marT="6385" marB="0">
                    <a:lnL>
                      <a:noFill/>
                    </a:lnL>
                    <a:lnR>
                      <a:noFill/>
                    </a:lnR>
                    <a:lnT>
                      <a:noFill/>
                    </a:lnT>
                    <a:lnB>
                      <a:noFill/>
                    </a:lnB>
                  </a:tcPr>
                </a:tc>
                <a:tc rowSpan="25">
                  <a:txBody>
                    <a:bodyPr/>
                    <a:lstStyle/>
                    <a:p>
                      <a:pPr algn="l" fontAlgn="t"/>
                      <a:r>
                        <a:rPr lang="en-US" sz="1200" kern="1200" dirty="0">
                          <a:solidFill>
                            <a:srgbClr val="000000"/>
                          </a:solidFill>
                          <a:latin typeface="Calibri"/>
                          <a:ea typeface="Calibri"/>
                          <a:cs typeface="Calibri"/>
                        </a:rPr>
                        <a:t>Patron: </a:t>
                      </a:r>
                      <a:r>
                        <a:rPr lang="en-US" sz="1800" b="0" i="0" u="none" strike="noStrike" dirty="0" smtClean="0">
                          <a:solidFill>
                            <a:srgbClr val="000000"/>
                          </a:solidFill>
                          <a:latin typeface="Comic Sans MS" pitchFamily="66" charset="0"/>
                        </a:rPr>
                        <a:t>I'm </a:t>
                      </a:r>
                      <a:r>
                        <a:rPr lang="en-US" sz="1800" b="0" i="0" u="none" strike="noStrike" dirty="0">
                          <a:solidFill>
                            <a:srgbClr val="000000"/>
                          </a:solidFill>
                          <a:latin typeface="Comic Sans MS" pitchFamily="66" charset="0"/>
                        </a:rPr>
                        <a:t>writing an advocacy essay on torture and extraordinary rendition. I have chosen the bill that I will most likely focus on but I am having difficulty find sources and support or go against the bill itself. My bills are the Terrorist Detainees Procedures Act of 2009 and Interrogation and Detention Reform Act of </a:t>
                      </a:r>
                      <a:r>
                        <a:rPr lang="en-US" sz="1800" b="0" i="0" u="none" strike="noStrike" dirty="0" smtClean="0">
                          <a:solidFill>
                            <a:srgbClr val="000000"/>
                          </a:solidFill>
                          <a:latin typeface="Comic Sans MS" pitchFamily="66" charset="0"/>
                        </a:rPr>
                        <a:t>2008. </a:t>
                      </a:r>
                      <a:r>
                        <a:rPr lang="en-US" sz="1800" b="0" i="0" u="none" strike="noStrike" kern="1200" dirty="0" smtClean="0">
                          <a:solidFill>
                            <a:srgbClr val="000000"/>
                          </a:solidFill>
                          <a:latin typeface="Comic Sans MS" pitchFamily="66" charset="0"/>
                          <a:ea typeface="+mn-ea"/>
                          <a:cs typeface="+mn-cs"/>
                        </a:rPr>
                        <a:t>please </a:t>
                      </a:r>
                      <a:r>
                        <a:rPr lang="en-US" sz="1800" b="0" i="0" u="none" strike="noStrike" kern="1200" dirty="0">
                          <a:solidFill>
                            <a:srgbClr val="000000"/>
                          </a:solidFill>
                          <a:latin typeface="Comic Sans MS" pitchFamily="66" charset="0"/>
                          <a:ea typeface="+mn-ea"/>
                          <a:cs typeface="+mn-cs"/>
                        </a:rPr>
                        <a:t>email me</a:t>
                      </a:r>
                      <a:r>
                        <a:rPr lang="en-US" sz="1400" b="0" i="0" u="none" strike="noStrike" dirty="0">
                          <a:solidFill>
                            <a:srgbClr val="000000"/>
                          </a:solidFill>
                          <a:latin typeface="Calibri"/>
                        </a:rPr>
                        <a:t/>
                      </a:r>
                      <a:br>
                        <a:rPr lang="en-US" sz="1400" b="0" i="0" u="none" strike="noStrike" dirty="0">
                          <a:solidFill>
                            <a:srgbClr val="000000"/>
                          </a:solidFill>
                          <a:latin typeface="Calibri"/>
                        </a:rPr>
                      </a:br>
                      <a:endParaRPr lang="en-US" sz="1400" b="0" i="0" u="none" strike="noStrike" dirty="0" smtClean="0">
                        <a:solidFill>
                          <a:srgbClr val="000000"/>
                        </a:solidFill>
                        <a:latin typeface="Calibri"/>
                      </a:endParaRPr>
                    </a:p>
                    <a:p>
                      <a:pPr algn="l" fontAlgn="t"/>
                      <a:r>
                        <a:rPr lang="en-US" sz="1200" kern="1200" dirty="0" smtClean="0">
                          <a:solidFill>
                            <a:srgbClr val="000000"/>
                          </a:solidFill>
                          <a:latin typeface="Calibri"/>
                          <a:ea typeface="Calibri"/>
                          <a:cs typeface="Calibri"/>
                        </a:rPr>
                        <a:t>Librarian: </a:t>
                      </a:r>
                      <a:r>
                        <a:rPr lang="en-US" sz="1800" b="0" i="0" u="none" strike="noStrike" dirty="0" smtClean="0">
                          <a:solidFill>
                            <a:srgbClr val="000000"/>
                          </a:solidFill>
                          <a:latin typeface="Baskerville Old Face" pitchFamily="18" charset="0"/>
                        </a:rPr>
                        <a:t>We </a:t>
                      </a:r>
                      <a:r>
                        <a:rPr lang="en-US" sz="1800" b="0" i="0" u="none" strike="noStrike" dirty="0">
                          <a:solidFill>
                            <a:srgbClr val="000000"/>
                          </a:solidFill>
                          <a:latin typeface="Baskerville Old Face" pitchFamily="18" charset="0"/>
                        </a:rPr>
                        <a:t>have a research guide done at our library on torture that includes lots of sources and documents - I will send it to </a:t>
                      </a:r>
                      <a:r>
                        <a:rPr lang="en-US" sz="1800" b="0" i="0" u="none" strike="noStrike" dirty="0" smtClean="0">
                          <a:solidFill>
                            <a:srgbClr val="000000"/>
                          </a:solidFill>
                          <a:latin typeface="Baskerville Old Face" pitchFamily="18" charset="0"/>
                        </a:rPr>
                        <a:t>you. The </a:t>
                      </a:r>
                      <a:r>
                        <a:rPr lang="en-US" sz="1800" b="0" i="0" u="none" strike="noStrike" dirty="0">
                          <a:solidFill>
                            <a:srgbClr val="000000"/>
                          </a:solidFill>
                          <a:latin typeface="Baskerville Old Face" pitchFamily="18" charset="0"/>
                        </a:rPr>
                        <a:t>guide covers that spectrum of Terrorism - check the sources under Legal Issues</a:t>
                      </a:r>
                      <a:r>
                        <a:rPr lang="en-US" sz="1800" b="0" i="0" u="none" strike="noStrike" dirty="0" smtClean="0">
                          <a:solidFill>
                            <a:srgbClr val="000000"/>
                          </a:solidFill>
                          <a:latin typeface="Baskerville Old Face" pitchFamily="18" charset="0"/>
                        </a:rPr>
                        <a:t>: </a:t>
                      </a:r>
                      <a:r>
                        <a:rPr lang="en-US" sz="1800" b="0" i="0" u="none" strike="noStrike" dirty="0" smtClean="0">
                          <a:solidFill>
                            <a:srgbClr val="000000"/>
                          </a:solidFill>
                          <a:latin typeface="Baskerville Old Face" pitchFamily="18" charset="0"/>
                          <a:hlinkClick r:id="rId2"/>
                        </a:rPr>
                        <a:t>http</a:t>
                      </a:r>
                      <a:r>
                        <a:rPr lang="en-US" sz="1800" b="0" i="0" u="none" strike="noStrike" dirty="0">
                          <a:solidFill>
                            <a:srgbClr val="000000"/>
                          </a:solidFill>
                          <a:latin typeface="Baskerville Old Face" pitchFamily="18" charset="0"/>
                          <a:hlinkClick r:id="rId2"/>
                        </a:rPr>
                        <a:t>://non-uc-library.edu/guides/XXX/general/terrorism.html</a:t>
                      </a:r>
                      <a:r>
                        <a:rPr lang="en-US" sz="1800" b="0" i="0" u="none" strike="noStrike" dirty="0">
                          <a:solidFill>
                            <a:srgbClr val="000000"/>
                          </a:solidFill>
                          <a:latin typeface="Baskerville Old Face" pitchFamily="18" charset="0"/>
                        </a:rPr>
                        <a:t/>
                      </a:r>
                      <a:br>
                        <a:rPr lang="en-US" sz="1800" b="0" i="0" u="none" strike="noStrike" dirty="0">
                          <a:solidFill>
                            <a:srgbClr val="000000"/>
                          </a:solidFill>
                          <a:latin typeface="Baskerville Old Face" pitchFamily="18" charset="0"/>
                        </a:rPr>
                      </a:br>
                      <a:r>
                        <a:rPr lang="en-US" sz="1800" b="0" i="0" u="none" strike="noStrike" dirty="0" smtClean="0">
                          <a:solidFill>
                            <a:srgbClr val="000000"/>
                          </a:solidFill>
                          <a:latin typeface="Baskerville Old Face" pitchFamily="18" charset="0"/>
                        </a:rPr>
                        <a:t>oh </a:t>
                      </a:r>
                      <a:r>
                        <a:rPr lang="en-US" sz="1800" b="0" i="0" u="none" strike="noStrike" dirty="0">
                          <a:solidFill>
                            <a:srgbClr val="000000"/>
                          </a:solidFill>
                          <a:latin typeface="Baskerville Old Face" pitchFamily="18" charset="0"/>
                        </a:rPr>
                        <a:t>- I will email it to you</a:t>
                      </a:r>
                      <a:r>
                        <a:rPr lang="en-US" sz="1800" b="0" i="0" u="none" strike="noStrike" dirty="0" smtClean="0">
                          <a:solidFill>
                            <a:srgbClr val="000000"/>
                          </a:solidFill>
                          <a:latin typeface="Baskerville Old Face" pitchFamily="18" charset="0"/>
                        </a:rPr>
                        <a:t>.  </a:t>
                      </a:r>
                      <a:r>
                        <a:rPr lang="en-US" sz="1800" b="0" i="0" u="none" strike="noStrike" dirty="0">
                          <a:solidFill>
                            <a:srgbClr val="000000"/>
                          </a:solidFill>
                          <a:latin typeface="Baskerville Old Face" pitchFamily="18" charset="0"/>
                        </a:rPr>
                        <a:t>I just emailed it too you.</a:t>
                      </a:r>
                      <a:r>
                        <a:rPr lang="en-US" sz="1400" b="0" i="0" u="none" strike="noStrike" dirty="0">
                          <a:solidFill>
                            <a:srgbClr val="000000"/>
                          </a:solidFill>
                          <a:latin typeface="Calibri"/>
                        </a:rPr>
                        <a:t/>
                      </a:r>
                      <a:br>
                        <a:rPr lang="en-US" sz="1400" b="0" i="0" u="none" strike="noStrike" dirty="0">
                          <a:solidFill>
                            <a:srgbClr val="000000"/>
                          </a:solidFill>
                          <a:latin typeface="Calibri"/>
                        </a:rPr>
                      </a:br>
                      <a:r>
                        <a:rPr lang="en-US" sz="1400" b="0" i="0" u="none" strike="noStrike" dirty="0">
                          <a:solidFill>
                            <a:srgbClr val="000000"/>
                          </a:solidFill>
                          <a:latin typeface="Calibri"/>
                        </a:rPr>
                        <a:t/>
                      </a:r>
                      <a:br>
                        <a:rPr lang="en-US" sz="1400" b="0" i="0" u="none" strike="noStrike" dirty="0">
                          <a:solidFill>
                            <a:srgbClr val="000000"/>
                          </a:solidFill>
                          <a:latin typeface="Calibri"/>
                        </a:rPr>
                      </a:br>
                      <a:r>
                        <a:rPr lang="en-US" sz="1800" b="0" i="0" u="none" strike="noStrike" dirty="0" smtClean="0">
                          <a:solidFill>
                            <a:srgbClr val="FF0000"/>
                          </a:solidFill>
                          <a:latin typeface="Calibri"/>
                        </a:rPr>
                        <a:t>Patron </a:t>
                      </a:r>
                      <a:r>
                        <a:rPr lang="en-US" sz="1800" b="0" i="0" u="none" strike="noStrike" dirty="0">
                          <a:solidFill>
                            <a:srgbClr val="FF0000"/>
                          </a:solidFill>
                          <a:latin typeface="Calibri"/>
                        </a:rPr>
                        <a:t>is no longer connected.</a:t>
                      </a:r>
                      <a:r>
                        <a:rPr lang="en-US" sz="1400" b="0" i="0" u="none" strike="noStrike" dirty="0">
                          <a:solidFill>
                            <a:srgbClr val="000000"/>
                          </a:solidFill>
                          <a:latin typeface="Calibri"/>
                        </a:rPr>
                        <a:t/>
                      </a:r>
                      <a:br>
                        <a:rPr lang="en-US" sz="1400" b="0" i="0" u="none" strike="noStrike" dirty="0">
                          <a:solidFill>
                            <a:srgbClr val="000000"/>
                          </a:solidFill>
                          <a:latin typeface="Calibri"/>
                        </a:rPr>
                      </a:br>
                      <a:r>
                        <a:rPr lang="en-US" sz="1400" b="0" i="0" u="none" strike="noStrike" dirty="0">
                          <a:solidFill>
                            <a:srgbClr val="000000"/>
                          </a:solidFill>
                          <a:latin typeface="Calibri"/>
                        </a:rPr>
                        <a:t/>
                      </a:r>
                      <a:br>
                        <a:rPr lang="en-US" sz="1400" b="0" i="0" u="none" strike="noStrike" dirty="0">
                          <a:solidFill>
                            <a:srgbClr val="000000"/>
                          </a:solidFill>
                          <a:latin typeface="Calibri"/>
                        </a:rPr>
                      </a:br>
                      <a:r>
                        <a:rPr lang="en-US" sz="1600" b="0" i="0" u="none" strike="noStrike" dirty="0" smtClean="0">
                          <a:solidFill>
                            <a:srgbClr val="FF0000"/>
                          </a:solidFill>
                          <a:latin typeface="Calibri"/>
                        </a:rPr>
                        <a:t>Librarian </a:t>
                      </a:r>
                      <a:r>
                        <a:rPr lang="en-US" sz="1600" b="0" i="0" u="none" strike="noStrike" dirty="0">
                          <a:solidFill>
                            <a:srgbClr val="FF0000"/>
                          </a:solidFill>
                          <a:latin typeface="Calibri"/>
                        </a:rPr>
                        <a:t>ended chat session.</a:t>
                      </a:r>
                      <a:br>
                        <a:rPr lang="en-US" sz="1600" b="0" i="0" u="none" strike="noStrike" dirty="0">
                          <a:solidFill>
                            <a:srgbClr val="FF0000"/>
                          </a:solidFill>
                          <a:latin typeface="Calibri"/>
                        </a:rPr>
                      </a:br>
                      <a:r>
                        <a:rPr lang="en-US" sz="1600" b="0" i="0" u="none" strike="noStrike" dirty="0">
                          <a:solidFill>
                            <a:srgbClr val="FF0000"/>
                          </a:solidFill>
                          <a:latin typeface="Calibri"/>
                        </a:rPr>
                        <a:t> Note: Set Resolution: Answered</a:t>
                      </a:r>
                      <a:r>
                        <a:rPr lang="en-US" sz="1400" b="0" i="0" u="none" strike="noStrike" dirty="0">
                          <a:solidFill>
                            <a:srgbClr val="000000"/>
                          </a:solidFill>
                          <a:latin typeface="Calibri"/>
                        </a:rPr>
                        <a:t/>
                      </a:r>
                      <a:br>
                        <a:rPr lang="en-US" sz="1400" b="0" i="0" u="none" strike="noStrike" dirty="0">
                          <a:solidFill>
                            <a:srgbClr val="000000"/>
                          </a:solidFill>
                          <a:latin typeface="Calibri"/>
                        </a:rPr>
                      </a:br>
                      <a:endParaRPr lang="en-US" sz="1400" b="0" i="0" u="none" strike="noStrike" dirty="0">
                        <a:solidFill>
                          <a:srgbClr val="000000"/>
                        </a:solidFill>
                        <a:latin typeface="Calibri"/>
                      </a:endParaRPr>
                    </a:p>
                  </a:txBody>
                  <a:tcPr marL="6385" marR="6385" marT="6385" marB="0">
                    <a:lnL>
                      <a:noFill/>
                    </a:lnL>
                    <a:lnR>
                      <a:noFill/>
                    </a:lnR>
                    <a:lnT>
                      <a:noFill/>
                    </a:lnT>
                    <a:lnB>
                      <a:noFill/>
                    </a:lnB>
                  </a:tcPr>
                </a:tc>
              </a:tr>
              <a:tr h="127709">
                <a:tc>
                  <a:txBody>
                    <a:bodyPr/>
                    <a:lstStyle/>
                    <a:p>
                      <a:pPr algn="l" fontAlgn="b"/>
                      <a:r>
                        <a:rPr lang="en-US" sz="1100" b="0" i="0" u="none" strike="noStrike">
                          <a:solidFill>
                            <a:srgbClr val="000000"/>
                          </a:solidFill>
                          <a:latin typeface="Calibri"/>
                        </a:rPr>
                        <a:t>Greeting</a:t>
                      </a:r>
                    </a:p>
                  </a:txBody>
                  <a:tcPr marL="6385" marR="6385" marT="638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1</a:t>
                      </a:r>
                    </a:p>
                  </a:txBody>
                  <a:tcPr marL="6385" marR="6385" marT="638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noFill/>
                  </a:tcPr>
                </a:tc>
                <a:tc vMerge="1">
                  <a:txBody>
                    <a:bodyPr/>
                    <a:lstStyle/>
                    <a:p>
                      <a:endParaRPr lang="en-US"/>
                    </a:p>
                  </a:txBody>
                  <a:tcPr/>
                </a:tc>
              </a:tr>
              <a:tr h="255419">
                <a:tc>
                  <a:txBody>
                    <a:bodyPr/>
                    <a:lstStyle/>
                    <a:p>
                      <a:pPr algn="l" fontAlgn="b"/>
                      <a:r>
                        <a:rPr lang="en-US" sz="1100" b="0" i="0" u="none" strike="noStrike">
                          <a:solidFill>
                            <a:srgbClr val="000000"/>
                          </a:solidFill>
                          <a:latin typeface="Calibri"/>
                        </a:rPr>
                        <a:t>Reference Interview</a:t>
                      </a:r>
                    </a:p>
                  </a:txBody>
                  <a:tcPr marL="6385" marR="6385" marT="638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1</a:t>
                      </a:r>
                    </a:p>
                  </a:txBody>
                  <a:tcPr marL="6385" marR="6385" marT="638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r>
                        <a:rPr lang="en-US" sz="1100" b="0" i="0" u="none" strike="noStrike">
                          <a:solidFill>
                            <a:srgbClr val="000000"/>
                          </a:solidFill>
                          <a:latin typeface="Calibri"/>
                        </a:rPr>
                        <a:t>Quality Sources</a:t>
                      </a:r>
                    </a:p>
                  </a:txBody>
                  <a:tcPr marL="6385" marR="6385" marT="638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3</a:t>
                      </a:r>
                    </a:p>
                  </a:txBody>
                  <a:tcPr marL="6385" marR="6385" marT="638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noFill/>
                  </a:tcPr>
                </a:tc>
                <a:tc vMerge="1">
                  <a:txBody>
                    <a:bodyPr/>
                    <a:lstStyle/>
                    <a:p>
                      <a:endParaRPr lang="en-US"/>
                    </a:p>
                  </a:txBody>
                  <a:tcPr/>
                </a:tc>
              </a:tr>
              <a:tr h="255419">
                <a:tc>
                  <a:txBody>
                    <a:bodyPr/>
                    <a:lstStyle/>
                    <a:p>
                      <a:pPr algn="l" fontAlgn="b"/>
                      <a:r>
                        <a:rPr lang="en-US" sz="1100" b="0" i="0" u="none" strike="noStrike">
                          <a:solidFill>
                            <a:srgbClr val="000000"/>
                          </a:solidFill>
                          <a:latin typeface="Calibri"/>
                        </a:rPr>
                        <a:t>Factual Information </a:t>
                      </a:r>
                    </a:p>
                  </a:txBody>
                  <a:tcPr marL="6385" marR="6385" marT="638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4</a:t>
                      </a:r>
                    </a:p>
                  </a:txBody>
                  <a:tcPr marL="6385" marR="6385" marT="638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r>
                        <a:rPr lang="en-US" sz="1100" b="0" i="0" u="none" strike="noStrike">
                          <a:solidFill>
                            <a:srgbClr val="000000"/>
                          </a:solidFill>
                          <a:latin typeface="Calibri"/>
                        </a:rPr>
                        <a:t>Instruction</a:t>
                      </a:r>
                    </a:p>
                  </a:txBody>
                  <a:tcPr marL="6385" marR="6385" marT="638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 </a:t>
                      </a:r>
                    </a:p>
                  </a:txBody>
                  <a:tcPr marL="6385" marR="6385" marT="638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noFill/>
                  </a:tcPr>
                </a:tc>
                <a:tc vMerge="1">
                  <a:txBody>
                    <a:bodyPr/>
                    <a:lstStyle/>
                    <a:p>
                      <a:endParaRPr lang="en-US"/>
                    </a:p>
                  </a:txBody>
                  <a:tcPr/>
                </a:tc>
              </a:tr>
              <a:tr h="255419">
                <a:tc>
                  <a:txBody>
                    <a:bodyPr/>
                    <a:lstStyle/>
                    <a:p>
                      <a:pPr algn="l" fontAlgn="b"/>
                      <a:r>
                        <a:rPr lang="en-US" sz="1100" b="0" i="0" u="none" strike="noStrike">
                          <a:solidFill>
                            <a:srgbClr val="000000"/>
                          </a:solidFill>
                          <a:latin typeface="Calibri"/>
                        </a:rPr>
                        <a:t>Interpersonal Skills</a:t>
                      </a:r>
                    </a:p>
                  </a:txBody>
                  <a:tcPr marL="6385" marR="6385" marT="638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3</a:t>
                      </a:r>
                    </a:p>
                  </a:txBody>
                  <a:tcPr marL="6385" marR="6385" marT="638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255419">
                <a:tc>
                  <a:txBody>
                    <a:bodyPr/>
                    <a:lstStyle/>
                    <a:p>
                      <a:pPr algn="l" fontAlgn="b"/>
                      <a:r>
                        <a:rPr lang="en-US" sz="1100" b="0" i="0" u="none" strike="noStrike">
                          <a:solidFill>
                            <a:srgbClr val="000000"/>
                          </a:solidFill>
                          <a:latin typeface="Calibri"/>
                        </a:rPr>
                        <a:t>Concluding the Session</a:t>
                      </a:r>
                    </a:p>
                  </a:txBody>
                  <a:tcPr marL="6385" marR="6385" marT="638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1</a:t>
                      </a:r>
                    </a:p>
                  </a:txBody>
                  <a:tcPr marL="6385" marR="6385" marT="638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noFill/>
                  </a:tcPr>
                </a:tc>
                <a:tc vMerge="1">
                  <a:txBody>
                    <a:bodyPr/>
                    <a:lstStyle/>
                    <a:p>
                      <a:endParaRPr lang="en-US"/>
                    </a:p>
                  </a:txBody>
                  <a:tcPr/>
                </a:tc>
              </a:tr>
              <a:tr h="127709">
                <a:tc>
                  <a:txBody>
                    <a:bodyPr/>
                    <a:lstStyle/>
                    <a:p>
                      <a:pPr algn="l" fontAlgn="b"/>
                      <a:endParaRPr lang="en-US" sz="11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r>
                        <a:rPr lang="en-US" sz="1100" b="0" i="0" u="none" strike="noStrike" dirty="0">
                          <a:solidFill>
                            <a:srgbClr val="000000"/>
                          </a:solidFill>
                          <a:latin typeface="Calibri"/>
                        </a:rPr>
                        <a:t>Average Rating:</a:t>
                      </a:r>
                    </a:p>
                  </a:txBody>
                  <a:tcPr marL="6385" marR="6385" marT="6385" marB="0" anchor="b">
                    <a:lnL>
                      <a:noFill/>
                    </a:lnL>
                    <a:lnR>
                      <a:noFill/>
                    </a:lnR>
                    <a:lnT>
                      <a:noFill/>
                    </a:lnT>
                    <a:lnB>
                      <a:noFill/>
                    </a:lnB>
                  </a:tcPr>
                </a:tc>
                <a:tc>
                  <a:txBody>
                    <a:bodyPr/>
                    <a:lstStyle/>
                    <a:p>
                      <a:pPr algn="ctr" fontAlgn="b"/>
                      <a:r>
                        <a:rPr lang="en-US" sz="1100" b="0" i="0" u="none" strike="noStrike" dirty="0" smtClean="0">
                          <a:solidFill>
                            <a:srgbClr val="000000"/>
                          </a:solidFill>
                          <a:latin typeface="Calibri"/>
                        </a:rPr>
                        <a:t>2.16</a:t>
                      </a:r>
                      <a:endParaRPr lang="en-US" sz="1100" b="0" i="0" u="none" strike="noStrike" dirty="0">
                        <a:solidFill>
                          <a:srgbClr val="000000"/>
                        </a:solidFill>
                        <a:latin typeface="Calibri"/>
                      </a:endParaRPr>
                    </a:p>
                  </a:txBody>
                  <a:tcPr marL="6385" marR="6385" marT="6385" marB="0" anchor="b">
                    <a:lnL>
                      <a:noFill/>
                    </a:lnL>
                    <a:lnR>
                      <a:noFill/>
                    </a:lnR>
                    <a:lnT>
                      <a:noFill/>
                    </a:lnT>
                    <a:lnB>
                      <a:noFill/>
                    </a:lnB>
                    <a:solidFill>
                      <a:srgbClr val="FDCE7E"/>
                    </a:solidFill>
                  </a:tcPr>
                </a:tc>
                <a:tc>
                  <a:txBody>
                    <a:bodyPr/>
                    <a:lstStyle/>
                    <a:p>
                      <a:pPr algn="ctr"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noFill/>
                  </a:tcPr>
                </a:tc>
                <a:tc vMerge="1">
                  <a:txBody>
                    <a:bodyPr/>
                    <a:lstStyle/>
                    <a:p>
                      <a:endParaRPr lang="en-US"/>
                    </a:p>
                  </a:txBody>
                  <a:tcPr/>
                </a:tc>
              </a:tr>
              <a:tr h="127709">
                <a:tc>
                  <a:txBody>
                    <a:bodyPr/>
                    <a:lstStyle/>
                    <a:p>
                      <a:pPr algn="l" fontAlgn="b"/>
                      <a:endParaRPr lang="en-US" sz="1100" b="0" i="0" u="none" strike="noStrike" dirty="0">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r h="127709">
                <a:tc>
                  <a:txBody>
                    <a:bodyPr/>
                    <a:lstStyle/>
                    <a:p>
                      <a:pPr algn="l"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a:txBody>
                    <a:bodyPr/>
                    <a:lstStyle/>
                    <a:p>
                      <a:pPr algn="ctr" fontAlgn="b"/>
                      <a:endParaRPr lang="en-US" sz="700" b="0" i="0" u="none" strike="noStrike" dirty="0">
                        <a:solidFill>
                          <a:srgbClr val="000000"/>
                        </a:solidFill>
                        <a:latin typeface="Calibri"/>
                      </a:endParaRPr>
                    </a:p>
                  </a:txBody>
                  <a:tcPr marL="6385" marR="6385" marT="6385" marB="0" anchor="b">
                    <a:lnL>
                      <a:noFill/>
                    </a:lnL>
                    <a:lnR>
                      <a:noFill/>
                    </a:lnR>
                    <a:lnT>
                      <a:noFill/>
                    </a:lnT>
                    <a:lnB>
                      <a:noFill/>
                    </a:lnB>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rate it! </a:t>
            </a:r>
            <a:endParaRPr lang="en-US" dirty="0"/>
          </a:p>
        </p:txBody>
      </p:sp>
      <p:sp>
        <p:nvSpPr>
          <p:cNvPr id="5" name="Content Placeholder 4"/>
          <p:cNvSpPr>
            <a:spLocks noGrp="1"/>
          </p:cNvSpPr>
          <p:nvPr>
            <p:ph sz="half" idx="1"/>
          </p:nvPr>
        </p:nvSpPr>
        <p:spPr/>
        <p:txBody>
          <a:bodyPr>
            <a:normAutofit/>
          </a:bodyPr>
          <a:lstStyle/>
          <a:p>
            <a:pPr fontAlgn="b"/>
            <a:endParaRPr lang="en-US" dirty="0" smtClean="0">
              <a:solidFill>
                <a:srgbClr val="FF0000"/>
              </a:solidFill>
            </a:endParaRPr>
          </a:p>
          <a:p>
            <a:pPr fontAlgn="b"/>
            <a:endParaRPr lang="en-US" dirty="0" smtClean="0">
              <a:solidFill>
                <a:srgbClr val="FF0000"/>
              </a:solidFill>
            </a:endParaRPr>
          </a:p>
          <a:p>
            <a:pPr fontAlgn="b"/>
            <a:r>
              <a:rPr lang="en-US" sz="3600" dirty="0" smtClean="0">
                <a:solidFill>
                  <a:srgbClr val="FF0000"/>
                </a:solidFill>
              </a:rPr>
              <a:t>Greeting</a:t>
            </a:r>
          </a:p>
          <a:p>
            <a:pPr fontAlgn="b"/>
            <a:r>
              <a:rPr lang="en-US" sz="3600" dirty="0" smtClean="0">
                <a:solidFill>
                  <a:srgbClr val="FF0000"/>
                </a:solidFill>
              </a:rPr>
              <a:t>Reference Interview</a:t>
            </a:r>
          </a:p>
          <a:p>
            <a:pPr fontAlgn="b"/>
            <a:endParaRPr lang="en-US" dirty="0" smtClean="0"/>
          </a:p>
          <a:p>
            <a:endParaRPr lang="en-US" dirty="0"/>
          </a:p>
        </p:txBody>
      </p:sp>
      <p:pic>
        <p:nvPicPr>
          <p:cNvPr id="7" name="Content Placeholder 6" descr="Picture1rateit.png"/>
          <p:cNvPicPr>
            <a:picLocks noGrp="1" noChangeAspect="1"/>
          </p:cNvPicPr>
          <p:nvPr>
            <p:ph sz="half" idx="2"/>
          </p:nvPr>
        </p:nvPicPr>
        <p:blipFill>
          <a:blip r:embed="rId2" cstate="print"/>
          <a:stretch>
            <a:fillRect/>
          </a:stretch>
        </p:blipFill>
        <p:spPr>
          <a:xfrm>
            <a:off x="4648200" y="1676400"/>
            <a:ext cx="4038600" cy="3581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0" y="609601"/>
          <a:ext cx="8001000" cy="5257800"/>
        </p:xfrm>
        <a:graphic>
          <a:graphicData uri="http://schemas.openxmlformats.org/drawingml/2006/table">
            <a:tbl>
              <a:tblPr/>
              <a:tblGrid>
                <a:gridCol w="8001000"/>
              </a:tblGrid>
              <a:tr h="5257800">
                <a:tc>
                  <a:txBody>
                    <a:bodyPr/>
                    <a:lstStyle/>
                    <a:p>
                      <a:pPr marL="0" marR="0">
                        <a:lnSpc>
                          <a:spcPct val="115000"/>
                        </a:lnSpc>
                        <a:spcBef>
                          <a:spcPts val="0"/>
                        </a:spcBef>
                        <a:spcAft>
                          <a:spcPts val="1000"/>
                        </a:spcAft>
                      </a:pPr>
                      <a:r>
                        <a:rPr lang="en-US" sz="1200" dirty="0" smtClean="0">
                          <a:solidFill>
                            <a:srgbClr val="000000"/>
                          </a:solidFill>
                          <a:latin typeface="Calibri"/>
                          <a:ea typeface="Calibri"/>
                          <a:cs typeface="Calibri"/>
                        </a:rPr>
                        <a:t>Patron:  </a:t>
                      </a:r>
                      <a:r>
                        <a:rPr lang="en-US" sz="1800" b="0" i="0" u="none" strike="noStrike" kern="1200" dirty="0">
                          <a:solidFill>
                            <a:srgbClr val="000000"/>
                          </a:solidFill>
                          <a:latin typeface="Comic Sans MS" pitchFamily="66" charset="0"/>
                          <a:ea typeface="+mn-ea"/>
                          <a:cs typeface="+mn-cs"/>
                        </a:rPr>
                        <a:t>How do I find experts on a topic</a:t>
                      </a:r>
                      <a:r>
                        <a:rPr lang="en-US" sz="1800" b="0" i="0" u="none" strike="noStrike" kern="1200" dirty="0" smtClean="0">
                          <a:solidFill>
                            <a:srgbClr val="000000"/>
                          </a:solidFill>
                          <a:latin typeface="Comic Sans MS" pitchFamily="66" charset="0"/>
                          <a:ea typeface="+mn-ea"/>
                          <a:cs typeface="+mn-cs"/>
                        </a:rPr>
                        <a:t>?</a:t>
                      </a:r>
                    </a:p>
                    <a:p>
                      <a:pPr marL="0" marR="0">
                        <a:lnSpc>
                          <a:spcPct val="115000"/>
                        </a:lnSpc>
                        <a:spcBef>
                          <a:spcPts val="0"/>
                        </a:spcBef>
                        <a:spcAft>
                          <a:spcPts val="1000"/>
                        </a:spcAft>
                      </a:pPr>
                      <a:r>
                        <a:rPr lang="en-US" sz="1200" dirty="0">
                          <a:solidFill>
                            <a:srgbClr val="000000"/>
                          </a:solidFill>
                          <a:latin typeface="Calibri"/>
                          <a:ea typeface="Calibri"/>
                          <a:cs typeface="Calibri"/>
                        </a:rPr>
                        <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Librarian </a:t>
                      </a:r>
                      <a:r>
                        <a:rPr lang="en-US" sz="1200" dirty="0" smtClean="0">
                          <a:solidFill>
                            <a:srgbClr val="000000"/>
                          </a:solidFill>
                          <a:latin typeface="Calibri"/>
                          <a:ea typeface="Calibri"/>
                          <a:cs typeface="Calibri"/>
                        </a:rPr>
                        <a:t> </a:t>
                      </a:r>
                      <a:r>
                        <a:rPr lang="en-US" sz="1800" b="1" i="0" u="none" strike="noStrike" kern="1200" dirty="0">
                          <a:solidFill>
                            <a:srgbClr val="000000"/>
                          </a:solidFill>
                          <a:latin typeface="Baskerville Old Face" pitchFamily="18" charset="0"/>
                          <a:ea typeface="+mn-ea"/>
                          <a:cs typeface="+mn-cs"/>
                        </a:rPr>
                        <a:t>Hi. I'm XX a librarian at XXX College in New York. Your library and my library are part of a nation-wide cooperative that staffs this service. Please be assured I will do my best to help you. I'm reading your question now</a:t>
                      </a:r>
                      <a:r>
                        <a:rPr lang="en-US" sz="1800" b="1" i="0" u="none" strike="noStrike" kern="1200" dirty="0" smtClean="0">
                          <a:solidFill>
                            <a:srgbClr val="000000"/>
                          </a:solidFill>
                          <a:latin typeface="Baskerville Old Face" pitchFamily="18" charset="0"/>
                          <a:ea typeface="+mn-ea"/>
                          <a:cs typeface="+mn-cs"/>
                        </a:rPr>
                        <a:t>.</a:t>
                      </a:r>
                    </a:p>
                    <a:p>
                      <a:pPr marL="0" marR="0">
                        <a:lnSpc>
                          <a:spcPct val="115000"/>
                        </a:lnSpc>
                        <a:spcBef>
                          <a:spcPts val="0"/>
                        </a:spcBef>
                        <a:spcAft>
                          <a:spcPts val="1000"/>
                        </a:spcAft>
                      </a:pPr>
                      <a:r>
                        <a:rPr lang="en-US" sz="1200" dirty="0">
                          <a:solidFill>
                            <a:srgbClr val="000000"/>
                          </a:solidFill>
                          <a:latin typeface="Calibri"/>
                          <a:ea typeface="Calibri"/>
                          <a:cs typeface="Calibri"/>
                        </a:rPr>
                        <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
                      </a:r>
                      <a:br>
                        <a:rPr lang="en-US" sz="1200" dirty="0">
                          <a:solidFill>
                            <a:srgbClr val="000000"/>
                          </a:solidFill>
                          <a:latin typeface="Calibri"/>
                          <a:ea typeface="Calibri"/>
                          <a:cs typeface="Calibri"/>
                        </a:rPr>
                      </a:br>
                      <a:endParaRPr lang="en-US" sz="1200" dirty="0">
                        <a:latin typeface="Calibri"/>
                        <a:ea typeface="Calibri"/>
                        <a:cs typeface="Times New Roman"/>
                      </a:endParaRPr>
                    </a:p>
                  </a:txBody>
                  <a:tcPr marL="20782" marR="20782"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1143000"/>
          </a:xfrm>
        </p:spPr>
        <p:txBody>
          <a:bodyPr/>
          <a:lstStyle/>
          <a:p>
            <a:r>
              <a:rPr lang="en-US" dirty="0" smtClean="0"/>
              <a:t>Rate the Greeting</a:t>
            </a:r>
            <a:endParaRPr lang="en-US" dirty="0"/>
          </a:p>
        </p:txBody>
      </p:sp>
      <p:pic>
        <p:nvPicPr>
          <p:cNvPr id="39938" name="Picture 2"/>
          <p:cNvPicPr>
            <a:picLocks noGrp="1" noChangeAspect="1" noChangeArrowheads="1"/>
          </p:cNvPicPr>
          <p:nvPr>
            <p:ph idx="1"/>
          </p:nvPr>
        </p:nvPicPr>
        <p:blipFill>
          <a:blip r:embed="rId2" cstate="print"/>
          <a:srcRect/>
          <a:stretch>
            <a:fillRect/>
          </a:stretch>
        </p:blipFill>
        <p:spPr bwMode="auto">
          <a:xfrm>
            <a:off x="2209800" y="2209800"/>
            <a:ext cx="4648200" cy="2488464"/>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23415"/>
            <a:ext cx="7848600" cy="3428118"/>
          </a:xfrm>
          <a:prstGeom prst="rect">
            <a:avLst/>
          </a:prstGeom>
        </p:spPr>
        <p:txBody>
          <a:bodyPr wrap="square">
            <a:spAutoFit/>
          </a:bodyPr>
          <a:lstStyle/>
          <a:p>
            <a:pPr>
              <a:lnSpc>
                <a:spcPct val="115000"/>
              </a:lnSpc>
              <a:spcAft>
                <a:spcPts val="1000"/>
              </a:spcAft>
            </a:pPr>
            <a:r>
              <a:rPr lang="en-US" sz="1200" dirty="0" smtClean="0">
                <a:solidFill>
                  <a:srgbClr val="000000"/>
                </a:solidFill>
                <a:ea typeface="Calibri"/>
                <a:cs typeface="Calibri"/>
              </a:rPr>
              <a:t>Patron: </a:t>
            </a:r>
            <a:r>
              <a:rPr lang="en-US" dirty="0" smtClean="0">
                <a:solidFill>
                  <a:srgbClr val="000000"/>
                </a:solidFill>
                <a:latin typeface="Comic Sans MS" pitchFamily="66" charset="0"/>
              </a:rPr>
              <a:t>My discussion professor asked us to list three experts on our research topic and I'm researching Dr. Seuss and his influence on the modern media and literary world. How would I find experts on that?</a:t>
            </a:r>
          </a:p>
          <a:p>
            <a:pPr>
              <a:lnSpc>
                <a:spcPct val="115000"/>
              </a:lnSpc>
              <a:spcAft>
                <a:spcPts val="1000"/>
              </a:spcAft>
            </a:pPr>
            <a:r>
              <a:rPr lang="en-US" sz="1200" dirty="0" smtClean="0">
                <a:solidFill>
                  <a:srgbClr val="000000"/>
                </a:solidFill>
                <a:ea typeface="Calibri"/>
                <a:cs typeface="Calibri"/>
              </a:rPr>
              <a:t/>
            </a:r>
            <a:br>
              <a:rPr lang="en-US" sz="1200" dirty="0" smtClean="0">
                <a:solidFill>
                  <a:srgbClr val="000000"/>
                </a:solidFill>
                <a:ea typeface="Calibri"/>
                <a:cs typeface="Calibri"/>
              </a:rPr>
            </a:br>
            <a:r>
              <a:rPr lang="en-US" sz="1200" dirty="0" smtClean="0">
                <a:solidFill>
                  <a:srgbClr val="000000"/>
                </a:solidFill>
                <a:ea typeface="Calibri"/>
                <a:cs typeface="Calibri"/>
              </a:rPr>
              <a:t>Librarian: </a:t>
            </a:r>
            <a:r>
              <a:rPr lang="en-US" b="1" dirty="0" smtClean="0">
                <a:solidFill>
                  <a:srgbClr val="000000"/>
                </a:solidFill>
                <a:latin typeface="Baskerville Old Face" pitchFamily="18" charset="0"/>
              </a:rPr>
              <a:t>There are a few ways to find experts…When you are doing research and you see the same author writing on the same topic… Some view if the author has 3 or more written scholarly pieces on the article they are considered expert…Others may view that the author has to be in the specific field of study and writing on the topic for some years. What have you searched so far?</a:t>
            </a:r>
          </a:p>
          <a:p>
            <a:pPr>
              <a:lnSpc>
                <a:spcPct val="115000"/>
              </a:lnSpc>
              <a:spcAft>
                <a:spcPts val="1000"/>
              </a:spcAft>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7924800" cy="7478970"/>
          </a:xfrm>
          <a:prstGeom prst="rect">
            <a:avLst/>
          </a:prstGeom>
        </p:spPr>
        <p:txBody>
          <a:bodyPr wrap="square">
            <a:spAutoFit/>
          </a:bodyPr>
          <a:lstStyle/>
          <a:p>
            <a:endParaRPr lang="en-US" sz="1200" dirty="0" smtClean="0">
              <a:solidFill>
                <a:srgbClr val="000000"/>
              </a:solidFill>
              <a:latin typeface="Calibri"/>
              <a:ea typeface="Calibri"/>
              <a:cs typeface="Calibri"/>
            </a:endParaRPr>
          </a:p>
          <a:p>
            <a:endParaRPr lang="en-US" sz="1200" dirty="0" smtClean="0">
              <a:solidFill>
                <a:srgbClr val="000000"/>
              </a:solidFill>
              <a:latin typeface="Calibri"/>
              <a:ea typeface="Calibri"/>
              <a:cs typeface="Calibri"/>
            </a:endParaRPr>
          </a:p>
          <a:p>
            <a:endParaRPr lang="en-US" sz="1200" dirty="0" smtClean="0">
              <a:solidFill>
                <a:srgbClr val="000000"/>
              </a:solidFill>
              <a:latin typeface="Calibri"/>
              <a:ea typeface="Calibri"/>
              <a:cs typeface="Calibri"/>
            </a:endParaRPr>
          </a:p>
          <a:p>
            <a:endParaRPr lang="en-US" sz="1200" dirty="0" smtClean="0">
              <a:solidFill>
                <a:srgbClr val="000000"/>
              </a:solidFill>
              <a:latin typeface="Calibri"/>
              <a:ea typeface="Calibri"/>
              <a:cs typeface="Calibri"/>
            </a:endParaRPr>
          </a:p>
          <a:p>
            <a:r>
              <a:rPr lang="en-US" sz="1200" dirty="0" smtClean="0">
                <a:solidFill>
                  <a:srgbClr val="000000"/>
                </a:solidFill>
                <a:latin typeface="Calibri"/>
                <a:ea typeface="Calibri"/>
                <a:cs typeface="Calibri"/>
              </a:rPr>
              <a:t>Patron: </a:t>
            </a:r>
            <a:r>
              <a:rPr lang="en-US" dirty="0" smtClean="0">
                <a:solidFill>
                  <a:srgbClr val="000000"/>
                </a:solidFill>
                <a:latin typeface="Comic Sans MS" pitchFamily="66" charset="0"/>
              </a:rPr>
              <a:t>What do you mean by that? Do you mean what kind of sources have I found?</a:t>
            </a:r>
          </a:p>
          <a:p>
            <a:r>
              <a:rPr lang="en-US" dirty="0" smtClean="0">
                <a:solidFill>
                  <a:srgbClr val="000000"/>
                </a:solidFill>
                <a:ea typeface="Calibri"/>
                <a:cs typeface="Calibri"/>
              </a:rPr>
              <a:t/>
            </a:r>
            <a:br>
              <a:rPr lang="en-US" dirty="0" smtClean="0">
                <a:solidFill>
                  <a:srgbClr val="000000"/>
                </a:solidFill>
                <a:ea typeface="Calibri"/>
                <a:cs typeface="Calibri"/>
              </a:rPr>
            </a:br>
            <a:r>
              <a:rPr lang="en-US" sz="1200" dirty="0" smtClean="0">
                <a:solidFill>
                  <a:srgbClr val="000000"/>
                </a:solidFill>
                <a:latin typeface="Calibri"/>
                <a:ea typeface="Calibri"/>
                <a:cs typeface="Calibri"/>
              </a:rPr>
              <a:t>Librarian:  </a:t>
            </a:r>
            <a:r>
              <a:rPr lang="en-US" b="1" dirty="0" smtClean="0">
                <a:solidFill>
                  <a:srgbClr val="000000"/>
                </a:solidFill>
                <a:latin typeface="Baskerville Old Face" pitchFamily="18" charset="0"/>
              </a:rPr>
              <a:t>yes, Have you searched any databases or the internet or the library online catalog. </a:t>
            </a:r>
          </a:p>
          <a:p>
            <a:endParaRPr lang="en-US" b="1" dirty="0" smtClean="0">
              <a:solidFill>
                <a:srgbClr val="000000"/>
              </a:solidFill>
              <a:latin typeface="Baskerville Old Face" pitchFamily="18" charset="0"/>
            </a:endParaRPr>
          </a:p>
          <a:p>
            <a:r>
              <a:rPr lang="en-US" sz="1200" dirty="0" smtClean="0">
                <a:solidFill>
                  <a:srgbClr val="000000"/>
                </a:solidFill>
                <a:latin typeface="Calibri"/>
                <a:ea typeface="Calibri"/>
                <a:cs typeface="Calibri"/>
              </a:rPr>
              <a:t>Patron: </a:t>
            </a:r>
            <a:r>
              <a:rPr lang="en-US" dirty="0" smtClean="0">
                <a:solidFill>
                  <a:srgbClr val="000000"/>
                </a:solidFill>
                <a:latin typeface="Comic Sans MS" pitchFamily="66" charset="0"/>
              </a:rPr>
              <a:t>I've searched jstor.org for articles and yes the internet and the library database</a:t>
            </a:r>
            <a:r>
              <a:rPr lang="en-US" dirty="0" smtClean="0">
                <a:solidFill>
                  <a:srgbClr val="000000"/>
                </a:solidFill>
                <a:ea typeface="Calibri"/>
                <a:cs typeface="Calibri"/>
              </a:rPr>
              <a:t/>
            </a:r>
            <a:br>
              <a:rPr lang="en-US" dirty="0" smtClean="0">
                <a:solidFill>
                  <a:srgbClr val="000000"/>
                </a:solidFill>
                <a:ea typeface="Calibri"/>
                <a:cs typeface="Calibri"/>
              </a:rPr>
            </a:br>
            <a:endParaRPr lang="en-US" dirty="0" smtClean="0">
              <a:solidFill>
                <a:srgbClr val="000000"/>
              </a:solidFill>
              <a:ea typeface="Calibri"/>
              <a:cs typeface="Calibri"/>
            </a:endParaRPr>
          </a:p>
          <a:p>
            <a:r>
              <a:rPr lang="en-US" sz="1200" dirty="0" smtClean="0">
                <a:solidFill>
                  <a:srgbClr val="000000"/>
                </a:solidFill>
                <a:latin typeface="Calibri"/>
                <a:ea typeface="Calibri"/>
                <a:cs typeface="Calibri"/>
              </a:rPr>
              <a:t>Librarian: </a:t>
            </a:r>
            <a:r>
              <a:rPr lang="en-US" b="1" dirty="0" smtClean="0">
                <a:solidFill>
                  <a:srgbClr val="000000"/>
                </a:solidFill>
                <a:latin typeface="Baskerville Old Face" pitchFamily="18" charset="0"/>
              </a:rPr>
              <a:t>Often from the library online catalog you can get a sense of authors who are writing on a specific topic of study but I can't seem to find authors who have written about the topic more than once…Your topic is on literature? can you give me the keyword or key phases you have used? </a:t>
            </a:r>
          </a:p>
          <a:p>
            <a:endParaRPr lang="en-US" b="1" dirty="0" smtClean="0">
              <a:solidFill>
                <a:srgbClr val="000000"/>
              </a:solidFill>
              <a:latin typeface="Baskerville Old Face" pitchFamily="18" charset="0"/>
            </a:endParaRPr>
          </a:p>
          <a:p>
            <a:r>
              <a:rPr lang="en-US" sz="1200" dirty="0" smtClean="0">
                <a:solidFill>
                  <a:srgbClr val="000000"/>
                </a:solidFill>
                <a:latin typeface="Calibri"/>
                <a:ea typeface="Calibri"/>
                <a:cs typeface="Calibri"/>
              </a:rPr>
              <a:t>Patron: </a:t>
            </a:r>
            <a:r>
              <a:rPr lang="en-US" dirty="0" smtClean="0">
                <a:solidFill>
                  <a:srgbClr val="000000"/>
                </a:solidFill>
                <a:latin typeface="Comic Sans MS" pitchFamily="66" charset="0"/>
              </a:rPr>
              <a:t>I've only used "Dr. Seuss" to get the broadest information because searching for …My topic is basically how Dr. Seuss has influenced art, literature, political ideas, etc. </a:t>
            </a:r>
          </a:p>
          <a:p>
            <a:endParaRPr lang="en-US" dirty="0" smtClean="0">
              <a:solidFill>
                <a:srgbClr val="000000"/>
              </a:solidFill>
              <a:latin typeface="Comic Sans MS" pitchFamily="66" charset="0"/>
            </a:endParaRPr>
          </a:p>
          <a:p>
            <a:endParaRPr lang="en-US" dirty="0" smtClean="0">
              <a:solidFill>
                <a:srgbClr val="000000"/>
              </a:solidFill>
              <a:ea typeface="Calibri"/>
              <a:cs typeface="Calibri"/>
            </a:endParaRPr>
          </a:p>
          <a:p>
            <a:endParaRPr lang="en-US" b="1" dirty="0" smtClean="0">
              <a:solidFill>
                <a:srgbClr val="000000"/>
              </a:solidFill>
              <a:latin typeface="Baskerville Old Face" pitchFamily="18" charset="0"/>
            </a:endParaRPr>
          </a:p>
          <a:p>
            <a:endParaRPr lang="en-US" dirty="0" smtClean="0">
              <a:solidFill>
                <a:srgbClr val="000000"/>
              </a:solidFill>
              <a:latin typeface="Comic Sans MS" pitchFamily="66" charset="0"/>
            </a:endParaRPr>
          </a:p>
          <a:p>
            <a:r>
              <a:rPr lang="en-US" dirty="0" smtClean="0">
                <a:solidFill>
                  <a:srgbClr val="000000"/>
                </a:solidFill>
                <a:ea typeface="Calibri"/>
                <a:cs typeface="Calibri"/>
              </a:rPr>
              <a:t/>
            </a:r>
            <a:br>
              <a:rPr lang="en-US" dirty="0" smtClean="0">
                <a:solidFill>
                  <a:srgbClr val="000000"/>
                </a:solidFill>
                <a:ea typeface="Calibri"/>
                <a:cs typeface="Calibri"/>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620000" cy="4220130"/>
          </a:xfrm>
          <a:prstGeom prst="rect">
            <a:avLst/>
          </a:prstGeom>
        </p:spPr>
        <p:txBody>
          <a:bodyPr wrap="square">
            <a:spAutoFit/>
          </a:bodyPr>
          <a:lstStyle/>
          <a:p>
            <a:r>
              <a:rPr lang="en-US" sz="1200" dirty="0" smtClean="0">
                <a:solidFill>
                  <a:srgbClr val="000000"/>
                </a:solidFill>
                <a:latin typeface="Calibri"/>
                <a:ea typeface="Calibri"/>
                <a:cs typeface="Calibri"/>
              </a:rPr>
              <a:t>Librarian: </a:t>
            </a:r>
            <a:r>
              <a:rPr lang="en-US" b="1" dirty="0" smtClean="0">
                <a:solidFill>
                  <a:srgbClr val="000000"/>
                </a:solidFill>
                <a:latin typeface="Baskerville Old Face" pitchFamily="18" charset="0"/>
              </a:rPr>
              <a:t>Did you try "Dr. Seuss and "modern media" or literature…let me try the search in the library's online catalog. View the search from the library catalog…</a:t>
            </a:r>
          </a:p>
          <a:p>
            <a:endParaRPr lang="en-US" dirty="0" smtClean="0">
              <a:solidFill>
                <a:srgbClr val="000000"/>
              </a:solidFill>
              <a:ea typeface="Calibri"/>
              <a:cs typeface="Calibri"/>
            </a:endParaRPr>
          </a:p>
          <a:p>
            <a:r>
              <a:rPr lang="en-US" sz="1200" dirty="0" smtClean="0">
                <a:solidFill>
                  <a:srgbClr val="000000"/>
                </a:solidFill>
                <a:latin typeface="Calibri"/>
                <a:ea typeface="Calibri"/>
                <a:cs typeface="Calibri"/>
              </a:rPr>
              <a:t>Patron: </a:t>
            </a:r>
            <a:r>
              <a:rPr lang="en-US" dirty="0" smtClean="0">
                <a:solidFill>
                  <a:srgbClr val="000000"/>
                </a:solidFill>
                <a:latin typeface="Comic Sans MS" pitchFamily="66" charset="0"/>
              </a:rPr>
              <a:t>Right, I have these sources on my bibliography already--but this doesn't consider these authors experts...</a:t>
            </a:r>
          </a:p>
          <a:p>
            <a:pPr>
              <a:lnSpc>
                <a:spcPct val="115000"/>
              </a:lnSpc>
              <a:spcAft>
                <a:spcPts val="1000"/>
              </a:spcAft>
            </a:pPr>
            <a:endParaRPr lang="en-US" dirty="0" smtClean="0">
              <a:solidFill>
                <a:srgbClr val="000000"/>
              </a:solidFill>
              <a:ea typeface="Calibri"/>
              <a:cs typeface="Calibri"/>
            </a:endParaRPr>
          </a:p>
          <a:p>
            <a:pPr>
              <a:lnSpc>
                <a:spcPct val="115000"/>
              </a:lnSpc>
              <a:spcAft>
                <a:spcPts val="1000"/>
              </a:spcAft>
            </a:pPr>
            <a:r>
              <a:rPr lang="en-US" sz="1200" dirty="0" smtClean="0">
                <a:solidFill>
                  <a:srgbClr val="000000"/>
                </a:solidFill>
                <a:latin typeface="Calibri"/>
                <a:ea typeface="Calibri"/>
                <a:cs typeface="Calibri"/>
              </a:rPr>
              <a:t>Librarian: </a:t>
            </a:r>
            <a:r>
              <a:rPr lang="en-US" b="1" dirty="0" smtClean="0">
                <a:solidFill>
                  <a:srgbClr val="000000"/>
                </a:solidFill>
                <a:latin typeface="Baskerville Old Face" pitchFamily="18" charset="0"/>
              </a:rPr>
              <a:t>This link is a list of literature databases you will have access to.</a:t>
            </a:r>
            <a:r>
              <a:rPr lang="en-US" dirty="0" smtClean="0">
                <a:solidFill>
                  <a:srgbClr val="000000"/>
                </a:solidFill>
                <a:ea typeface="Calibri"/>
                <a:cs typeface="Calibri"/>
              </a:rPr>
              <a:t/>
            </a:r>
            <a:br>
              <a:rPr lang="en-US" dirty="0" smtClean="0">
                <a:solidFill>
                  <a:srgbClr val="000000"/>
                </a:solidFill>
                <a:ea typeface="Calibri"/>
                <a:cs typeface="Calibri"/>
              </a:rPr>
            </a:br>
            <a:endParaRPr lang="en-US" dirty="0" smtClean="0">
              <a:solidFill>
                <a:srgbClr val="000000"/>
              </a:solidFill>
              <a:ea typeface="Calibri"/>
              <a:cs typeface="Calibri"/>
            </a:endParaRPr>
          </a:p>
          <a:p>
            <a:pPr>
              <a:lnSpc>
                <a:spcPct val="115000"/>
              </a:lnSpc>
              <a:spcAft>
                <a:spcPts val="1000"/>
              </a:spcAft>
            </a:pPr>
            <a:r>
              <a:rPr lang="en-US" sz="1200" dirty="0" smtClean="0">
                <a:solidFill>
                  <a:srgbClr val="000000"/>
                </a:solidFill>
                <a:latin typeface="Calibri"/>
                <a:ea typeface="Calibri"/>
                <a:cs typeface="Calibri"/>
              </a:rPr>
              <a:t>Patron: </a:t>
            </a:r>
            <a:r>
              <a:rPr lang="en-US" dirty="0" smtClean="0">
                <a:solidFill>
                  <a:srgbClr val="000000"/>
                </a:solidFill>
                <a:latin typeface="Comic Sans MS" pitchFamily="66" charset="0"/>
              </a:rPr>
              <a:t>Okay, thanks so much, I think I have it from here</a:t>
            </a:r>
            <a:r>
              <a:rPr lang="en-US" dirty="0" smtClean="0">
                <a:solidFill>
                  <a:srgbClr val="000000"/>
                </a:solidFill>
                <a:ea typeface="Calibri"/>
                <a:cs typeface="Calibri"/>
              </a:rPr>
              <a:t/>
            </a:r>
            <a:br>
              <a:rPr lang="en-US" dirty="0" smtClean="0">
                <a:solidFill>
                  <a:srgbClr val="000000"/>
                </a:solidFill>
                <a:ea typeface="Calibri"/>
                <a:cs typeface="Calibri"/>
              </a:rPr>
            </a:br>
            <a:endParaRPr lang="en-US" dirty="0" smtClean="0">
              <a:solidFill>
                <a:srgbClr val="000000"/>
              </a:solidFill>
              <a:ea typeface="Calibri"/>
              <a:cs typeface="Calibri"/>
            </a:endParaRPr>
          </a:p>
          <a:p>
            <a:pPr>
              <a:lnSpc>
                <a:spcPct val="115000"/>
              </a:lnSpc>
              <a:spcAft>
                <a:spcPts val="1000"/>
              </a:spcAft>
            </a:pPr>
            <a:r>
              <a:rPr lang="en-US" dirty="0" smtClean="0">
                <a:solidFill>
                  <a:srgbClr val="FF0000"/>
                </a:solidFill>
                <a:ea typeface="Calibri"/>
                <a:cs typeface="Calibri"/>
              </a:rPr>
              <a:t>Patron ended chat session.</a:t>
            </a:r>
            <a:endParaRPr lang="en-US" dirty="0" smtClean="0">
              <a:solidFill>
                <a:srgbClr val="FF0000"/>
              </a:solidFill>
              <a:ea typeface="Calibri"/>
              <a:cs typeface="Times New Roman"/>
            </a:endParaRPr>
          </a:p>
          <a:p>
            <a:pPr>
              <a:lnSpc>
                <a:spcPct val="115000"/>
              </a:lnSpc>
              <a:spcAft>
                <a:spcPts val="1000"/>
              </a:spcAft>
            </a:pPr>
            <a:r>
              <a:rPr lang="en-US" sz="1200" dirty="0" smtClean="0">
                <a:solidFill>
                  <a:srgbClr val="000000"/>
                </a:solidFill>
                <a:latin typeface="Calibri"/>
                <a:ea typeface="Calibri"/>
                <a:cs typeface="Calibri"/>
              </a:rPr>
              <a:t>Librarian: </a:t>
            </a:r>
            <a:r>
              <a:rPr lang="en-US" b="1" dirty="0" smtClean="0">
                <a:solidFill>
                  <a:srgbClr val="000000"/>
                </a:solidFill>
                <a:latin typeface="Baskerville Old Face" pitchFamily="18" charset="0"/>
              </a:rPr>
              <a:t>If you need any further help, feel free to log back 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
            </a:r>
            <a:br>
              <a:rPr lang="en-US" dirty="0" smtClean="0"/>
            </a:br>
            <a:r>
              <a:rPr lang="en-US" dirty="0" smtClean="0"/>
              <a:t>UC’s launch Ask a UC Librarian </a:t>
            </a:r>
            <a:r>
              <a:rPr lang="en-US" sz="4000" dirty="0" smtClean="0"/>
              <a:t>collaborative chat reference</a:t>
            </a:r>
            <a:endParaRPr lang="en-US" sz="4000" dirty="0"/>
          </a:p>
        </p:txBody>
      </p:sp>
      <p:sp>
        <p:nvSpPr>
          <p:cNvPr id="5" name="Content Placeholder 4"/>
          <p:cNvSpPr>
            <a:spLocks noGrp="1"/>
          </p:cNvSpPr>
          <p:nvPr>
            <p:ph idx="1"/>
          </p:nvPr>
        </p:nvSpPr>
        <p:spPr>
          <a:xfrm>
            <a:off x="457200" y="2057400"/>
            <a:ext cx="8229600" cy="4525963"/>
          </a:xfrm>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Launched in November 2006 and declared a success six months later. </a:t>
            </a:r>
          </a:p>
          <a:p>
            <a:pPr algn="ctr">
              <a:buNone/>
            </a:pPr>
            <a:r>
              <a:rPr lang="en-US" dirty="0" smtClean="0"/>
              <a:t>How did we assess that?</a:t>
            </a:r>
          </a:p>
          <a:p>
            <a:pPr algn="ctr">
              <a:buNone/>
            </a:pPr>
            <a:endParaRPr lang="en-US" dirty="0" smtClean="0"/>
          </a:p>
          <a:p>
            <a:pPr algn="ctr">
              <a:buNone/>
            </a:pPr>
            <a:endParaRPr lang="en-US" dirty="0" smtClean="0"/>
          </a:p>
          <a:p>
            <a:pPr lvl="1">
              <a:buNone/>
            </a:pPr>
            <a:endParaRPr lang="en-US" dirty="0"/>
          </a:p>
        </p:txBody>
      </p:sp>
      <p:pic>
        <p:nvPicPr>
          <p:cNvPr id="7" name="Picture 6" descr="uc_ask.gif"/>
          <p:cNvPicPr>
            <a:picLocks noChangeAspect="1"/>
          </p:cNvPicPr>
          <p:nvPr/>
        </p:nvPicPr>
        <p:blipFill>
          <a:blip r:embed="rId2" cstate="print"/>
          <a:stretch>
            <a:fillRect/>
          </a:stretch>
        </p:blipFill>
        <p:spPr>
          <a:xfrm>
            <a:off x="3352800" y="2286000"/>
            <a:ext cx="249555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1189038"/>
          </a:xfrm>
        </p:spPr>
        <p:txBody>
          <a:bodyPr/>
          <a:lstStyle/>
          <a:p>
            <a:r>
              <a:rPr lang="en-US" dirty="0" smtClean="0"/>
              <a:t>Rate the Reference Interview</a:t>
            </a:r>
            <a:endParaRPr lang="en-US" dirty="0"/>
          </a:p>
        </p:txBody>
      </p:sp>
      <p:graphicFrame>
        <p:nvGraphicFramePr>
          <p:cNvPr id="5" name="Table 4"/>
          <p:cNvGraphicFramePr>
            <a:graphicFrameLocks noGrp="1"/>
          </p:cNvGraphicFramePr>
          <p:nvPr/>
        </p:nvGraphicFramePr>
        <p:xfrm>
          <a:off x="1536700" y="1600199"/>
          <a:ext cx="6070600" cy="3581400"/>
        </p:xfrm>
        <a:graphic>
          <a:graphicData uri="http://schemas.openxmlformats.org/drawingml/2006/table">
            <a:tbl>
              <a:tblPr/>
              <a:tblGrid>
                <a:gridCol w="6070600"/>
              </a:tblGrid>
              <a:tr h="1062467">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4. If necessary, patron’s question is clarified at appropriate points during the transaction. Reference interview is adequate to understand the question and the patron’s information need.  </a:t>
                      </a:r>
                      <a:endParaRPr lang="en-US" sz="16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814559">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3. Reference interview is adequate, but does not clarify patron’s question at appropriate points during the transaction.</a:t>
                      </a:r>
                      <a:endParaRPr lang="en-US" sz="16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774716">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2. Reference interview does not clarify patron’s question and fails to identify patron’s information need.</a:t>
                      </a:r>
                      <a:endParaRPr lang="en-US" sz="16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464829">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1. No reference interview.</a:t>
                      </a:r>
                      <a:endParaRPr lang="en-US" sz="16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464829">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N/A</a:t>
                      </a:r>
                      <a:endParaRPr lang="en-US" sz="16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752596"/>
          <a:ext cx="6248399" cy="3962403"/>
        </p:xfrm>
        <a:graphic>
          <a:graphicData uri="http://schemas.openxmlformats.org/drawingml/2006/table">
            <a:tbl>
              <a:tblPr/>
              <a:tblGrid>
                <a:gridCol w="1348404"/>
                <a:gridCol w="781050"/>
                <a:gridCol w="1263427"/>
                <a:gridCol w="704819"/>
                <a:gridCol w="1347155"/>
                <a:gridCol w="803544"/>
              </a:tblGrid>
              <a:tr h="278977">
                <a:tc gridSpan="2">
                  <a:txBody>
                    <a:bodyPr/>
                    <a:lstStyle/>
                    <a:p>
                      <a:pPr marL="0" marR="0" algn="ctr">
                        <a:spcBef>
                          <a:spcPts val="0"/>
                        </a:spcBef>
                        <a:spcAft>
                          <a:spcPts val="0"/>
                        </a:spcAft>
                      </a:pPr>
                      <a:r>
                        <a:rPr lang="en-US" sz="900" b="1" dirty="0">
                          <a:solidFill>
                            <a:srgbClr val="000000"/>
                          </a:solidFill>
                          <a:latin typeface="Calibri"/>
                          <a:ea typeface="Calibri"/>
                          <a:cs typeface="Times New Roman"/>
                        </a:rPr>
                        <a:t>Average Overall Ratings</a:t>
                      </a:r>
                      <a:endParaRPr lang="en-US" sz="11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latin typeface="Calibri"/>
                          <a:ea typeface="Calibri"/>
                          <a:cs typeface="Times New Roman"/>
                        </a:rPr>
                        <a:t>Average Access Ratings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latin typeface="Calibri"/>
                          <a:ea typeface="Calibri"/>
                          <a:cs typeface="Times New Roman"/>
                        </a:rPr>
                        <a:t>Average Research Ratings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78977">
                <a:tc>
                  <a:txBody>
                    <a:bodyPr/>
                    <a:lstStyle/>
                    <a:p>
                      <a:pPr marL="0" marR="0">
                        <a:spcBef>
                          <a:spcPts val="0"/>
                        </a:spcBef>
                        <a:spcAft>
                          <a:spcPts val="0"/>
                        </a:spcAft>
                      </a:pPr>
                      <a:r>
                        <a:rPr lang="en-US" sz="900">
                          <a:solidFill>
                            <a:srgbClr val="000000"/>
                          </a:solidFill>
                          <a:latin typeface="Calibri"/>
                          <a:ea typeface="Calibri"/>
                          <a:cs typeface="Times New Roman"/>
                        </a:rPr>
                        <a:t>Greeting</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3.63</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Greeting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3.62</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Greeting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3.74</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57954">
                <a:tc>
                  <a:txBody>
                    <a:bodyPr/>
                    <a:lstStyle/>
                    <a:p>
                      <a:pPr marL="0" marR="0">
                        <a:spcBef>
                          <a:spcPts val="0"/>
                        </a:spcBef>
                        <a:spcAft>
                          <a:spcPts val="0"/>
                        </a:spcAft>
                      </a:pPr>
                      <a:r>
                        <a:rPr lang="en-US" sz="900">
                          <a:solidFill>
                            <a:srgbClr val="000000"/>
                          </a:solidFill>
                          <a:latin typeface="Calibri"/>
                          <a:ea typeface="Calibri"/>
                          <a:cs typeface="Times New Roman"/>
                        </a:rPr>
                        <a:t>Reference Interview</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2.92</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spcBef>
                          <a:spcPts val="0"/>
                        </a:spcBef>
                        <a:spcAft>
                          <a:spcPts val="0"/>
                        </a:spcAft>
                      </a:pPr>
                      <a:r>
                        <a:rPr lang="en-US" sz="900">
                          <a:solidFill>
                            <a:srgbClr val="000000"/>
                          </a:solidFill>
                          <a:latin typeface="Calibri"/>
                          <a:ea typeface="Calibri"/>
                          <a:cs typeface="Times New Roman"/>
                        </a:rPr>
                        <a:t>Reference Interview</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Calibri"/>
                          <a:ea typeface="Calibri"/>
                          <a:cs typeface="Times New Roman"/>
                        </a:rPr>
                        <a:t>4.00</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900">
                          <a:solidFill>
                            <a:srgbClr val="000000"/>
                          </a:solidFill>
                          <a:latin typeface="Calibri"/>
                          <a:ea typeface="Calibri"/>
                          <a:cs typeface="Times New Roman"/>
                        </a:rPr>
                        <a:t>Reference Interview</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2.92</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557954">
                <a:tc>
                  <a:txBody>
                    <a:bodyPr/>
                    <a:lstStyle/>
                    <a:p>
                      <a:pPr marL="0" marR="0">
                        <a:spcBef>
                          <a:spcPts val="0"/>
                        </a:spcBef>
                        <a:spcAft>
                          <a:spcPts val="0"/>
                        </a:spcAft>
                      </a:pPr>
                      <a:r>
                        <a:rPr lang="en-US" sz="900">
                          <a:solidFill>
                            <a:srgbClr val="000000"/>
                          </a:solidFill>
                          <a:latin typeface="Calibri"/>
                          <a:ea typeface="Calibri"/>
                          <a:cs typeface="Times New Roman"/>
                        </a:rPr>
                        <a:t>Quality Sources</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3.65</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Quality Sources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3.57</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Quality Sources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3.68</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557954">
                <a:tc>
                  <a:txBody>
                    <a:bodyPr/>
                    <a:lstStyle/>
                    <a:p>
                      <a:pPr marL="0" marR="0">
                        <a:spcBef>
                          <a:spcPts val="0"/>
                        </a:spcBef>
                        <a:spcAft>
                          <a:spcPts val="0"/>
                        </a:spcAft>
                      </a:pPr>
                      <a:r>
                        <a:rPr lang="en-US" sz="900">
                          <a:solidFill>
                            <a:srgbClr val="000000"/>
                          </a:solidFill>
                          <a:latin typeface="Calibri"/>
                          <a:ea typeface="Calibri"/>
                          <a:cs typeface="Times New Roman"/>
                        </a:rPr>
                        <a:t>Factual Information</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3.61</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Factual Information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3.52</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Factual Information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3.58</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278977">
                <a:tc>
                  <a:txBody>
                    <a:bodyPr/>
                    <a:lstStyle/>
                    <a:p>
                      <a:pPr marL="0" marR="0">
                        <a:spcBef>
                          <a:spcPts val="0"/>
                        </a:spcBef>
                        <a:spcAft>
                          <a:spcPts val="0"/>
                        </a:spcAft>
                      </a:pPr>
                      <a:r>
                        <a:rPr lang="en-US" sz="900">
                          <a:solidFill>
                            <a:srgbClr val="000000"/>
                          </a:solidFill>
                          <a:latin typeface="Calibri"/>
                          <a:ea typeface="Calibri"/>
                          <a:cs typeface="Times New Roman"/>
                        </a:rPr>
                        <a:t>Instruction</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2.87</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spcBef>
                          <a:spcPts val="0"/>
                        </a:spcBef>
                        <a:spcAft>
                          <a:spcPts val="0"/>
                        </a:spcAft>
                      </a:pPr>
                      <a:r>
                        <a:rPr lang="en-US" sz="900">
                          <a:solidFill>
                            <a:srgbClr val="000000"/>
                          </a:solidFill>
                          <a:latin typeface="Calibri"/>
                          <a:ea typeface="Calibri"/>
                          <a:cs typeface="Times New Roman"/>
                        </a:rPr>
                        <a:t>Instruction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2.10</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spcBef>
                          <a:spcPts val="0"/>
                        </a:spcBef>
                        <a:spcAft>
                          <a:spcPts val="0"/>
                        </a:spcAft>
                      </a:pPr>
                      <a:r>
                        <a:rPr lang="en-US" sz="900">
                          <a:solidFill>
                            <a:srgbClr val="000000"/>
                          </a:solidFill>
                          <a:latin typeface="Calibri"/>
                          <a:ea typeface="Calibri"/>
                          <a:cs typeface="Times New Roman"/>
                        </a:rPr>
                        <a:t>Instruction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2.85</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557954">
                <a:tc>
                  <a:txBody>
                    <a:bodyPr/>
                    <a:lstStyle/>
                    <a:p>
                      <a:pPr marL="0" marR="0">
                        <a:spcBef>
                          <a:spcPts val="0"/>
                        </a:spcBef>
                        <a:spcAft>
                          <a:spcPts val="0"/>
                        </a:spcAft>
                      </a:pPr>
                      <a:r>
                        <a:rPr lang="en-US" sz="900">
                          <a:solidFill>
                            <a:srgbClr val="000000"/>
                          </a:solidFill>
                          <a:latin typeface="Calibri"/>
                          <a:ea typeface="Calibri"/>
                          <a:cs typeface="Times New Roman"/>
                        </a:rPr>
                        <a:t>Interpersonal Skills</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3.72</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Interpersonal Skills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3.86</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Interpersonal Skills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3.53</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278977">
                <a:tc>
                  <a:txBody>
                    <a:bodyPr/>
                    <a:lstStyle/>
                    <a:p>
                      <a:pPr marL="0" marR="0">
                        <a:spcBef>
                          <a:spcPts val="0"/>
                        </a:spcBef>
                        <a:spcAft>
                          <a:spcPts val="0"/>
                        </a:spcAft>
                      </a:pPr>
                      <a:r>
                        <a:rPr lang="en-US" sz="900">
                          <a:solidFill>
                            <a:srgbClr val="000000"/>
                          </a:solidFill>
                          <a:latin typeface="Calibri"/>
                          <a:ea typeface="Calibri"/>
                          <a:cs typeface="Times New Roman"/>
                        </a:rPr>
                        <a:t>Conclusion</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3.40</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Conclusion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3.54</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Conclusion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3.33</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66"/>
                    </a:solidFill>
                  </a:tcPr>
                </a:tc>
              </a:tr>
              <a:tr h="200864">
                <a:tc>
                  <a:txBody>
                    <a:bodyPr/>
                    <a:lstStyle/>
                    <a:p>
                      <a:pPr marL="0" marR="0" algn="ctr">
                        <a:spcBef>
                          <a:spcPts val="0"/>
                        </a:spcBef>
                        <a:spcAft>
                          <a:spcPts val="0"/>
                        </a:spcAft>
                      </a:pPr>
                      <a:endParaRPr lang="en-US" sz="9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9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9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9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279400">
                        <a:spcBef>
                          <a:spcPts val="0"/>
                        </a:spcBef>
                        <a:spcAft>
                          <a:spcPts val="0"/>
                        </a:spcAft>
                      </a:pPr>
                      <a:endParaRPr lang="en-US" sz="9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900">
                        <a:solidFill>
                          <a:srgbClr val="000000"/>
                        </a:solidFill>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413815">
                <a:tc>
                  <a:txBody>
                    <a:bodyPr/>
                    <a:lstStyle/>
                    <a:p>
                      <a:pPr marL="0" marR="0">
                        <a:spcBef>
                          <a:spcPts val="0"/>
                        </a:spcBef>
                        <a:spcAft>
                          <a:spcPts val="0"/>
                        </a:spcAft>
                      </a:pPr>
                      <a:r>
                        <a:rPr lang="en-US" sz="900">
                          <a:solidFill>
                            <a:srgbClr val="000000"/>
                          </a:solidFill>
                          <a:latin typeface="Calibri"/>
                          <a:ea typeface="Calibri"/>
                          <a:cs typeface="Times New Roman"/>
                        </a:rPr>
                        <a:t>Average for all questions</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3.49</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66"/>
                    </a:solidFill>
                  </a:tcPr>
                </a:tc>
                <a:tc>
                  <a:txBody>
                    <a:bodyPr/>
                    <a:lstStyle/>
                    <a:p>
                      <a:pPr marL="0" marR="0">
                        <a:spcBef>
                          <a:spcPts val="0"/>
                        </a:spcBef>
                        <a:spcAft>
                          <a:spcPts val="0"/>
                        </a:spcAft>
                      </a:pPr>
                      <a:r>
                        <a:rPr lang="en-US" sz="900">
                          <a:solidFill>
                            <a:srgbClr val="000000"/>
                          </a:solidFill>
                          <a:latin typeface="Calibri"/>
                          <a:ea typeface="Calibri"/>
                          <a:cs typeface="Times New Roman"/>
                        </a:rPr>
                        <a:t>Average for access questions</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latin typeface="Calibri"/>
                          <a:ea typeface="Calibri"/>
                          <a:cs typeface="Times New Roman"/>
                        </a:rPr>
                        <a:t>3.57</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solidFill>
                            <a:srgbClr val="000000"/>
                          </a:solidFill>
                          <a:latin typeface="Calibri"/>
                          <a:ea typeface="Calibri"/>
                          <a:cs typeface="Times New Roman"/>
                        </a:rPr>
                        <a:t>Average for research questions</a:t>
                      </a:r>
                      <a:endParaRPr lang="en-US"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dirty="0">
                          <a:solidFill>
                            <a:srgbClr val="000000"/>
                          </a:solidFill>
                          <a:latin typeface="Calibri"/>
                          <a:ea typeface="Calibri"/>
                          <a:cs typeface="Times New Roman"/>
                        </a:rPr>
                        <a:t>3.38</a:t>
                      </a:r>
                      <a:endParaRPr lang="en-US"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 name="TextBox 2"/>
          <p:cNvSpPr txBox="1"/>
          <p:nvPr/>
        </p:nvSpPr>
        <p:spPr>
          <a:xfrm>
            <a:off x="1447800" y="838200"/>
            <a:ext cx="6553200" cy="584775"/>
          </a:xfrm>
          <a:prstGeom prst="rect">
            <a:avLst/>
          </a:prstGeom>
          <a:noFill/>
        </p:spPr>
        <p:txBody>
          <a:bodyPr wrap="square" rtlCol="0">
            <a:spAutoFit/>
          </a:bodyPr>
          <a:lstStyle/>
          <a:p>
            <a:pPr algn="ctr"/>
            <a:r>
              <a:rPr lang="en-US" sz="3200" dirty="0" smtClean="0"/>
              <a:t>Overall ratings of our assessment</a:t>
            </a:r>
            <a:endParaRPr lang="en-US" sz="3200" dirty="0"/>
          </a:p>
        </p:txBody>
      </p:sp>
      <p:sp>
        <p:nvSpPr>
          <p:cNvPr id="4" name="Rectangle 3"/>
          <p:cNvSpPr/>
          <p:nvPr/>
        </p:nvSpPr>
        <p:spPr>
          <a:xfrm>
            <a:off x="1295400" y="5181600"/>
            <a:ext cx="6781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828800"/>
            <a:ext cx="3048000" cy="3276600"/>
          </a:xfrm>
          <a:prstGeom prst="rect">
            <a:avLst/>
          </a:prstGeom>
          <a:gradFill>
            <a:gsLst>
              <a:gs pos="16000">
                <a:srgbClr val="B4935E"/>
              </a:gs>
              <a:gs pos="90000">
                <a:srgbClr val="DCC678"/>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76600" y="304800"/>
            <a:ext cx="5867400" cy="6264792"/>
          </a:xfrm>
        </p:spPr>
        <p:txBody>
          <a:bodyPr wrap="square" anchor="ctr">
            <a:noAutofit/>
          </a:bodyPr>
          <a:lstStyle/>
          <a:p>
            <a:pPr marL="457200" indent="-457200">
              <a:buFont typeface="+mj-lt"/>
              <a:buAutoNum type="arabicPeriod"/>
            </a:pPr>
            <a:r>
              <a:rPr lang="en-US" sz="2100" dirty="0" smtClean="0"/>
              <a:t>Find an article</a:t>
            </a:r>
          </a:p>
          <a:p>
            <a:pPr marL="457200" indent="-457200">
              <a:buFont typeface="+mj-lt"/>
              <a:buAutoNum type="arabicPeriod"/>
            </a:pPr>
            <a:r>
              <a:rPr lang="en-US" sz="2100" dirty="0" smtClean="0"/>
              <a:t>Books</a:t>
            </a:r>
          </a:p>
          <a:p>
            <a:pPr marL="457200" indent="-457200">
              <a:buFont typeface="+mj-lt"/>
              <a:buAutoNum type="arabicPeriod"/>
            </a:pPr>
            <a:r>
              <a:rPr lang="en-US" sz="2100" dirty="0" smtClean="0"/>
              <a:t>Login to licensed resources</a:t>
            </a:r>
          </a:p>
          <a:p>
            <a:pPr marL="457200" indent="-457200">
              <a:buFont typeface="+mj-lt"/>
              <a:buAutoNum type="arabicPeriod"/>
            </a:pPr>
            <a:r>
              <a:rPr lang="en-US" sz="2100" dirty="0" smtClean="0"/>
              <a:t>Community user services</a:t>
            </a:r>
          </a:p>
          <a:p>
            <a:pPr marL="457200" indent="-457200">
              <a:buFont typeface="+mj-lt"/>
              <a:buAutoNum type="arabicPeriod"/>
            </a:pPr>
            <a:r>
              <a:rPr lang="en-US" sz="2100" dirty="0" smtClean="0"/>
              <a:t>How to start research on a specific topic</a:t>
            </a:r>
          </a:p>
          <a:p>
            <a:pPr marL="457200" indent="-457200">
              <a:buFont typeface="+mj-lt"/>
              <a:buAutoNum type="arabicPeriod"/>
            </a:pPr>
            <a:r>
              <a:rPr lang="en-US" sz="2100" dirty="0" smtClean="0"/>
              <a:t>Interlibrary Loan</a:t>
            </a:r>
          </a:p>
          <a:p>
            <a:pPr marL="457200" indent="-457200">
              <a:buFont typeface="+mj-lt"/>
              <a:buAutoNum type="arabicPeriod"/>
            </a:pPr>
            <a:r>
              <a:rPr lang="en-US" sz="2100" dirty="0" smtClean="0"/>
              <a:t>39 C How to find a bill on their specific topic</a:t>
            </a:r>
          </a:p>
          <a:p>
            <a:pPr marL="457200" indent="-457200">
              <a:buFont typeface="+mj-lt"/>
              <a:buAutoNum type="arabicPeriod"/>
            </a:pPr>
            <a:r>
              <a:rPr lang="en-US" sz="2100" dirty="0" smtClean="0"/>
              <a:t>Equipment usage</a:t>
            </a:r>
          </a:p>
          <a:p>
            <a:pPr marL="457200" indent="-457200">
              <a:buFont typeface="+mj-lt"/>
              <a:buAutoNum type="arabicPeriod"/>
            </a:pPr>
            <a:r>
              <a:rPr lang="en-US" sz="2100" dirty="0" smtClean="0"/>
              <a:t>Access JSTOR database</a:t>
            </a:r>
          </a:p>
          <a:p>
            <a:pPr marL="457200" indent="-457200">
              <a:buFont typeface="+mj-lt"/>
              <a:buAutoNum type="arabicPeriod"/>
            </a:pPr>
            <a:r>
              <a:rPr lang="en-US" sz="2100" dirty="0" smtClean="0"/>
              <a:t>Location of books- Call number floor/map</a:t>
            </a:r>
            <a:endParaRPr lang="en-US" sz="2100" dirty="0"/>
          </a:p>
        </p:txBody>
      </p:sp>
      <p:sp>
        <p:nvSpPr>
          <p:cNvPr id="5" name="Content Placeholder 2"/>
          <p:cNvSpPr txBox="1">
            <a:spLocks/>
          </p:cNvSpPr>
          <p:nvPr/>
        </p:nvSpPr>
        <p:spPr>
          <a:xfrm>
            <a:off x="304800" y="1828800"/>
            <a:ext cx="2743200" cy="2971800"/>
          </a:xfrm>
          <a:prstGeom prst="rect">
            <a:avLst/>
          </a:prstGeom>
        </p:spPr>
        <p:txBody>
          <a:bodyPr vert="horz" wrap="square" lIns="91440" tIns="45720" rIns="91440" bIns="45720" rtlCol="0" anchor="ctr">
            <a:noAutofit/>
          </a:bodyPr>
          <a:lstStyle/>
          <a:p>
            <a:pPr marL="457200" lvl="0" indent="-457200">
              <a:spcBef>
                <a:spcPct val="20000"/>
              </a:spcBef>
            </a:pPr>
            <a:r>
              <a:rPr lang="en-US" sz="2600" b="1" dirty="0" smtClean="0">
                <a:solidFill>
                  <a:schemeClr val="tx1">
                    <a:lumMod val="95000"/>
                    <a:lumOff val="5000"/>
                  </a:schemeClr>
                </a:solidFill>
                <a:latin typeface="Corbel"/>
                <a:cs typeface="Corbel"/>
              </a:rPr>
              <a:t>Top 10</a:t>
            </a:r>
          </a:p>
          <a:p>
            <a:pPr marL="457200" lvl="0" indent="-457200">
              <a:spcBef>
                <a:spcPct val="20000"/>
              </a:spcBef>
            </a:pPr>
            <a:r>
              <a:rPr lang="en-US" sz="2600" b="1" dirty="0" smtClean="0">
                <a:solidFill>
                  <a:schemeClr val="tx1">
                    <a:lumMod val="95000"/>
                    <a:lumOff val="5000"/>
                  </a:schemeClr>
                </a:solidFill>
                <a:latin typeface="Corbel"/>
                <a:cs typeface="Corbel"/>
              </a:rPr>
              <a:t>Digital Reference</a:t>
            </a:r>
          </a:p>
          <a:p>
            <a:pPr marL="457200" lvl="0" indent="-457200">
              <a:spcBef>
                <a:spcPct val="20000"/>
              </a:spcBef>
            </a:pPr>
            <a:r>
              <a:rPr lang="en-US" sz="2600" b="1" dirty="0" smtClean="0">
                <a:solidFill>
                  <a:schemeClr val="tx1">
                    <a:lumMod val="95000"/>
                    <a:lumOff val="5000"/>
                  </a:schemeClr>
                </a:solidFill>
                <a:latin typeface="Corbel"/>
                <a:cs typeface="Corbel"/>
              </a:rPr>
              <a:t>Transcript </a:t>
            </a:r>
          </a:p>
          <a:p>
            <a:pPr marL="457200" lvl="0" indent="-457200">
              <a:spcBef>
                <a:spcPct val="20000"/>
              </a:spcBef>
            </a:pPr>
            <a:r>
              <a:rPr lang="en-US" sz="2600" b="1" dirty="0" smtClean="0">
                <a:solidFill>
                  <a:schemeClr val="tx1">
                    <a:lumMod val="95000"/>
                    <a:lumOff val="5000"/>
                  </a:schemeClr>
                </a:solidFill>
                <a:latin typeface="Corbel"/>
                <a:cs typeface="Corbel"/>
              </a:rPr>
              <a:t>Questions</a:t>
            </a:r>
          </a:p>
        </p:txBody>
      </p:sp>
      <p:sp>
        <p:nvSpPr>
          <p:cNvPr id="7" name="Rectangle 6"/>
          <p:cNvSpPr/>
          <p:nvPr/>
        </p:nvSpPr>
        <p:spPr>
          <a:xfrm>
            <a:off x="0" y="1828800"/>
            <a:ext cx="3048000" cy="76200"/>
          </a:xfrm>
          <a:prstGeom prst="rect">
            <a:avLst/>
          </a:prstGeom>
          <a:solidFill>
            <a:srgbClr val="CF9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1828800"/>
            <a:ext cx="3048000" cy="76200"/>
          </a:xfrm>
          <a:prstGeom prst="rect">
            <a:avLst/>
          </a:prstGeom>
          <a:solidFill>
            <a:srgbClr val="B493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database.tiff"/>
          <p:cNvPicPr>
            <a:picLocks noChangeAspect="1"/>
          </p:cNvPicPr>
          <p:nvPr/>
        </p:nvPicPr>
        <p:blipFill>
          <a:blip r:embed="rId3" cstate="print"/>
          <a:stretch>
            <a:fillRect/>
          </a:stretch>
        </p:blipFill>
        <p:spPr>
          <a:xfrm>
            <a:off x="1509808" y="0"/>
            <a:ext cx="6124384" cy="6858000"/>
          </a:xfrm>
          <a:prstGeom prst="rect">
            <a:avLst/>
          </a:prstGeom>
        </p:spPr>
      </p:pic>
      <p:pic>
        <p:nvPicPr>
          <p:cNvPr id="6" name="Picture 5" descr="screen-database.tiff"/>
          <p:cNvPicPr>
            <a:picLocks noChangeAspect="1"/>
          </p:cNvPicPr>
          <p:nvPr/>
        </p:nvPicPr>
        <p:blipFill>
          <a:blip r:embed="rId3" cstate="print"/>
          <a:srcRect l="26952" t="33192" r="25412" b="53639"/>
          <a:stretch>
            <a:fillRect/>
          </a:stretch>
        </p:blipFill>
        <p:spPr>
          <a:xfrm>
            <a:off x="3886200" y="2459225"/>
            <a:ext cx="4881046" cy="1511219"/>
          </a:xfrm>
          <a:prstGeom prst="rect">
            <a:avLst/>
          </a:prstGeom>
          <a:ln w="12700" cap="flat" cmpd="sng" algn="ctr">
            <a:solidFill>
              <a:schemeClr val="tx1"/>
            </a:solidFill>
            <a:prstDash val="solid"/>
            <a:round/>
            <a:headEnd type="none" w="med" len="med"/>
            <a:tailEnd type="none" w="med" len="med"/>
          </a:ln>
          <a:effectLst>
            <a:outerShdw blurRad="76200" dist="76200" dir="8880000" algn="tl" rotWithShape="0">
              <a:srgbClr val="000000">
                <a:alpha val="59000"/>
              </a:srgbClr>
            </a:outerShdw>
          </a:effectLst>
        </p:spPr>
      </p:pic>
      <p:sp>
        <p:nvSpPr>
          <p:cNvPr id="5" name="Rectangle 4"/>
          <p:cNvSpPr/>
          <p:nvPr/>
        </p:nvSpPr>
        <p:spPr>
          <a:xfrm>
            <a:off x="6324600" y="3048000"/>
            <a:ext cx="2057400" cy="304800"/>
          </a:xfrm>
          <a:prstGeom prst="rect">
            <a:avLst/>
          </a:prstGeom>
          <a:noFill/>
          <a:ln w="38100" cap="rnd" cmpd="sng">
            <a:solidFill>
              <a:srgbClr val="FF0000"/>
            </a:solidFill>
            <a:prstDash val="solid"/>
            <a:round/>
          </a:ln>
          <a:effectLst>
            <a:glow rad="25400">
              <a:schemeClr val="accent6">
                <a:lumMod val="75000"/>
                <a:alpha val="38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chat.tiff"/>
          <p:cNvPicPr>
            <a:picLocks noChangeAspect="1"/>
          </p:cNvPicPr>
          <p:nvPr/>
        </p:nvPicPr>
        <p:blipFill>
          <a:blip r:embed="rId3" cstate="print"/>
          <a:stretch>
            <a:fillRect/>
          </a:stretch>
        </p:blipFill>
        <p:spPr>
          <a:xfrm>
            <a:off x="1300029" y="0"/>
            <a:ext cx="6543942" cy="6858000"/>
          </a:xfrm>
          <a:prstGeom prst="rect">
            <a:avLst/>
          </a:prstGeom>
        </p:spPr>
      </p:pic>
      <p:sp>
        <p:nvSpPr>
          <p:cNvPr id="5" name="Rectangle 4"/>
          <p:cNvSpPr/>
          <p:nvPr/>
        </p:nvSpPr>
        <p:spPr>
          <a:xfrm>
            <a:off x="1295400" y="3200400"/>
            <a:ext cx="1600200" cy="2590800"/>
          </a:xfrm>
          <a:prstGeom prst="rect">
            <a:avLst/>
          </a:prstGeom>
          <a:noFill/>
          <a:ln w="38100" cap="rnd" cmpd="sng">
            <a:solidFill>
              <a:srgbClr val="FF0000"/>
            </a:solidFill>
            <a:prstDash val="solid"/>
            <a:round/>
          </a:ln>
          <a:effectLst>
            <a:glow rad="25400">
              <a:schemeClr val="accent6">
                <a:lumMod val="75000"/>
                <a:alpha val="38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find.tiff"/>
          <p:cNvPicPr>
            <a:picLocks noChangeAspect="1"/>
          </p:cNvPicPr>
          <p:nvPr/>
        </p:nvPicPr>
        <p:blipFill>
          <a:blip r:embed="rId3" cstate="print">
            <a:lum bright="-20000" contrast="-40000"/>
          </a:blip>
          <a:stretch>
            <a:fillRect/>
          </a:stretch>
        </p:blipFill>
        <p:spPr>
          <a:xfrm>
            <a:off x="1400432" y="0"/>
            <a:ext cx="6343135" cy="6858000"/>
          </a:xfrm>
          <a:prstGeom prst="rect">
            <a:avLst/>
          </a:prstGeom>
        </p:spPr>
      </p:pic>
      <p:pic>
        <p:nvPicPr>
          <p:cNvPr id="8" name="Picture 7" descr="screen-popup.psd"/>
          <p:cNvPicPr>
            <a:picLocks noChangeAspect="1"/>
          </p:cNvPicPr>
          <p:nvPr/>
        </p:nvPicPr>
        <p:blipFill>
          <a:blip r:embed="rId4" cstate="print">
            <a:lum contrast="5000"/>
          </a:blip>
          <a:stretch>
            <a:fillRect/>
          </a:stretch>
        </p:blipFill>
        <p:spPr>
          <a:xfrm>
            <a:off x="3352800" y="2438400"/>
            <a:ext cx="3599097" cy="1860550"/>
          </a:xfrm>
          <a:prstGeom prst="rect">
            <a:avLst/>
          </a:prstGeom>
          <a:ln w="19050">
            <a:solidFill>
              <a:srgbClr val="FF0000"/>
            </a:solidFill>
          </a:ln>
          <a:effectLst>
            <a:outerShdw blurRad="57150" dist="50800" dir="2700000" sx="101000" sy="101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database.tiff"/>
          <p:cNvPicPr>
            <a:picLocks noChangeAspect="1"/>
          </p:cNvPicPr>
          <p:nvPr/>
        </p:nvPicPr>
        <p:blipFill>
          <a:blip r:embed="rId3" cstate="print"/>
          <a:stretch>
            <a:fillRect/>
          </a:stretch>
        </p:blipFill>
        <p:spPr>
          <a:xfrm>
            <a:off x="1509808" y="0"/>
            <a:ext cx="6124384" cy="6858000"/>
          </a:xfrm>
          <a:prstGeom prst="rect">
            <a:avLst/>
          </a:prstGeom>
        </p:spPr>
      </p:pic>
      <p:pic>
        <p:nvPicPr>
          <p:cNvPr id="7" name="Picture 6" descr="Picture 8.png"/>
          <p:cNvPicPr>
            <a:picLocks noChangeAspect="1"/>
          </p:cNvPicPr>
          <p:nvPr/>
        </p:nvPicPr>
        <p:blipFill>
          <a:blip r:embed="rId4" cstate="print"/>
          <a:srcRect l="32491" t="20884" r="32491" b="29834"/>
          <a:stretch>
            <a:fillRect/>
          </a:stretch>
        </p:blipFill>
        <p:spPr>
          <a:xfrm>
            <a:off x="5562600" y="1676400"/>
            <a:ext cx="2464834" cy="2266689"/>
          </a:xfrm>
          <a:prstGeom prst="rect">
            <a:avLst/>
          </a:prstGeom>
          <a:ln>
            <a:solidFill>
              <a:schemeClr val="tx1"/>
            </a:solidFill>
          </a:ln>
          <a:effectLst>
            <a:outerShdw blurRad="50800" dist="38100" dir="2700000" sx="102000" sy="102000" algn="tl" rotWithShape="0">
              <a:srgbClr val="000000">
                <a:alpha val="52000"/>
              </a:srgbClr>
            </a:outerShdw>
          </a:effectLst>
        </p:spPr>
      </p:pic>
      <p:sp>
        <p:nvSpPr>
          <p:cNvPr id="5" name="Rectangle 4"/>
          <p:cNvSpPr/>
          <p:nvPr/>
        </p:nvSpPr>
        <p:spPr>
          <a:xfrm>
            <a:off x="5391914" y="2362200"/>
            <a:ext cx="1999486" cy="896091"/>
          </a:xfrm>
          <a:prstGeom prst="rect">
            <a:avLst/>
          </a:prstGeom>
          <a:noFill/>
          <a:ln w="38100" cap="rnd" cmpd="sng">
            <a:solidFill>
              <a:srgbClr val="FF0000"/>
            </a:solidFill>
            <a:prstDash val="solid"/>
            <a:round/>
          </a:ln>
          <a:effectLst>
            <a:glow rad="25400">
              <a:schemeClr val="accent6">
                <a:lumMod val="75000"/>
                <a:alpha val="38000"/>
              </a:schemeClr>
            </a:glow>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8000" dirty="0" smtClean="0">
                <a:latin typeface="Chiller" pitchFamily="82" charset="0"/>
              </a:rPr>
              <a:t>Questions?</a:t>
            </a:r>
            <a:endParaRPr lang="en-US" sz="8000" dirty="0">
              <a:latin typeface="Chiller" pitchFamily="82" charset="0"/>
            </a:endParaRPr>
          </a:p>
        </p:txBody>
      </p:sp>
      <p:sp>
        <p:nvSpPr>
          <p:cNvPr id="3" name="Content Placeholder 2"/>
          <p:cNvSpPr>
            <a:spLocks noGrp="1"/>
          </p:cNvSpPr>
          <p:nvPr>
            <p:ph idx="1"/>
          </p:nvPr>
        </p:nvSpPr>
        <p:spPr>
          <a:xfrm>
            <a:off x="457200" y="2514600"/>
            <a:ext cx="8229600" cy="3048001"/>
          </a:xfrm>
        </p:spPr>
        <p:txBody>
          <a:bodyPr>
            <a:normAutofit/>
          </a:bodyPr>
          <a:lstStyle/>
          <a:p>
            <a:pPr algn="ctr">
              <a:buNone/>
            </a:pPr>
            <a:r>
              <a:rPr lang="en-US" dirty="0" smtClean="0"/>
              <a:t>Cynthia A. Johnson</a:t>
            </a:r>
          </a:p>
          <a:p>
            <a:pPr algn="ctr">
              <a:buNone/>
            </a:pPr>
            <a:r>
              <a:rPr lang="en-US" dirty="0" smtClean="0"/>
              <a:t>cynthiaj@uci.edu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685800"/>
            <a:ext cx="7239000" cy="4648200"/>
          </a:xfrm>
        </p:spPr>
        <p:txBody>
          <a:bodyPr/>
          <a:lstStyle/>
          <a:p>
            <a:pPr indent="0">
              <a:buNone/>
            </a:pPr>
            <a:endParaRPr lang="en-US" dirty="0" smtClean="0"/>
          </a:p>
          <a:p>
            <a:pPr indent="0">
              <a:buNone/>
            </a:pPr>
            <a:endParaRPr lang="en-US" dirty="0" smtClean="0"/>
          </a:p>
          <a:p>
            <a:pPr indent="0">
              <a:buNone/>
            </a:pPr>
            <a:r>
              <a:rPr lang="en-US" dirty="0" smtClean="0"/>
              <a:t>Numbers: </a:t>
            </a:r>
          </a:p>
          <a:p>
            <a:pPr indent="0">
              <a:buNone/>
            </a:pPr>
            <a:r>
              <a:rPr lang="en-US" dirty="0" smtClean="0"/>
              <a:t>We answered </a:t>
            </a:r>
            <a:r>
              <a:rPr lang="en-US" dirty="0"/>
              <a:t>approximately </a:t>
            </a:r>
            <a:r>
              <a:rPr lang="en-US" b="1" dirty="0">
                <a:solidFill>
                  <a:srgbClr val="FF0000"/>
                </a:solidFill>
              </a:rPr>
              <a:t>2,360</a:t>
            </a:r>
            <a:r>
              <a:rPr lang="en-US" dirty="0"/>
              <a:t> questions from students at eight of the ten UC campuses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81000" y="1447800"/>
            <a:ext cx="8412163" cy="3657600"/>
          </a:xfrm>
          <a:prstGeom prst="rect">
            <a:avLst/>
          </a:prstGeom>
          <a:noFill/>
          <a:ln w="9525">
            <a:noFill/>
            <a:miter lim="800000"/>
            <a:headEnd/>
            <a:tailEnd/>
          </a:ln>
        </p:spPr>
      </p:pic>
      <p:sp>
        <p:nvSpPr>
          <p:cNvPr id="3" name="Content Placeholder 2"/>
          <p:cNvSpPr>
            <a:spLocks noGrp="1"/>
          </p:cNvSpPr>
          <p:nvPr>
            <p:ph idx="4294967295"/>
          </p:nvPr>
        </p:nvSpPr>
        <p:spPr>
          <a:xfrm>
            <a:off x="0" y="2209800"/>
            <a:ext cx="8229600" cy="3916363"/>
          </a:xfrm>
        </p:spPr>
        <p:txBody>
          <a:bodyPr/>
          <a:lstStyle/>
          <a:p>
            <a:pPr>
              <a:buNone/>
            </a:pPr>
            <a:endParaRPr lang="en-US" dirty="0" smtClean="0"/>
          </a:p>
          <a:p>
            <a:endParaRPr lang="en-US" dirty="0" smtClean="0"/>
          </a:p>
          <a:p>
            <a:endParaRPr lang="en-US" dirty="0" smtClean="0"/>
          </a:p>
          <a:p>
            <a:endParaRPr lang="en-US" dirty="0" smtClean="0"/>
          </a:p>
          <a:p>
            <a:endParaRPr lang="en-US" dirty="0" smtClean="0"/>
          </a:p>
        </p:txBody>
      </p:sp>
      <p:sp>
        <p:nvSpPr>
          <p:cNvPr id="7" name="TextBox 6"/>
          <p:cNvSpPr txBox="1"/>
          <p:nvPr/>
        </p:nvSpPr>
        <p:spPr>
          <a:xfrm>
            <a:off x="609600" y="609600"/>
            <a:ext cx="6400800" cy="584775"/>
          </a:xfrm>
          <a:prstGeom prst="rect">
            <a:avLst/>
          </a:prstGeom>
          <a:noFill/>
        </p:spPr>
        <p:txBody>
          <a:bodyPr wrap="square" rtlCol="0">
            <a:spAutoFit/>
          </a:bodyPr>
          <a:lstStyle/>
          <a:p>
            <a:r>
              <a:rPr lang="en-US" sz="3200" dirty="0" smtClean="0"/>
              <a:t>Patron satisfaction:</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4294967295"/>
          </p:nvPr>
        </p:nvPicPr>
        <p:blipFill>
          <a:blip r:embed="rId2" cstate="print"/>
          <a:stretch>
            <a:fillRect/>
          </a:stretch>
        </p:blipFill>
        <p:spPr bwMode="auto">
          <a:xfrm>
            <a:off x="990600" y="1371600"/>
            <a:ext cx="7315200" cy="4572000"/>
          </a:xfrm>
          <a:prstGeom prst="rect">
            <a:avLst/>
          </a:prstGeom>
          <a:noFill/>
          <a:ln w="9525">
            <a:noFill/>
            <a:miter lim="800000"/>
            <a:headEnd/>
            <a:tailEnd/>
          </a:ln>
        </p:spPr>
      </p:pic>
      <p:sp>
        <p:nvSpPr>
          <p:cNvPr id="4" name="TextBox 3"/>
          <p:cNvSpPr txBox="1"/>
          <p:nvPr/>
        </p:nvSpPr>
        <p:spPr>
          <a:xfrm>
            <a:off x="1143000" y="152400"/>
            <a:ext cx="5105400" cy="861774"/>
          </a:xfrm>
          <a:prstGeom prst="rect">
            <a:avLst/>
          </a:prstGeom>
          <a:noFill/>
        </p:spPr>
        <p:txBody>
          <a:bodyPr wrap="square" rtlCol="0">
            <a:spAutoFit/>
          </a:bodyPr>
          <a:lstStyle/>
          <a:p>
            <a:r>
              <a:rPr lang="en-US" sz="3200" dirty="0" smtClean="0"/>
              <a:t>Librarian perceptions: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7400" y="609600"/>
            <a:ext cx="4905375" cy="3838575"/>
          </a:xfrm>
          <a:prstGeom prst="rect">
            <a:avLst/>
          </a:prstGeom>
          <a:noFill/>
          <a:ln w="9525">
            <a:noFill/>
            <a:miter lim="800000"/>
            <a:headEnd/>
            <a:tailEnd/>
          </a:ln>
        </p:spPr>
      </p:pic>
      <p:sp>
        <p:nvSpPr>
          <p:cNvPr id="8" name="Rectangle 7"/>
          <p:cNvSpPr/>
          <p:nvPr/>
        </p:nvSpPr>
        <p:spPr>
          <a:xfrm>
            <a:off x="914400" y="4953000"/>
            <a:ext cx="7239000" cy="923330"/>
          </a:xfrm>
          <a:prstGeom prst="rect">
            <a:avLst/>
          </a:prstGeom>
        </p:spPr>
        <p:txBody>
          <a:bodyPr wrap="square" anchor="ctr">
            <a:spAutoFit/>
          </a:bodyPr>
          <a:lstStyle/>
          <a:p>
            <a:pPr algn="ctr"/>
            <a:r>
              <a:rPr lang="en-US" dirty="0" smtClean="0"/>
              <a:t>Volume of Questions from UC Patrons, 2006-2009</a:t>
            </a:r>
          </a:p>
          <a:p>
            <a:pPr algn="ctr"/>
            <a:r>
              <a:rPr lang="en-US" dirty="0" err="1" smtClean="0"/>
              <a:t>Qwidget</a:t>
            </a:r>
            <a:r>
              <a:rPr lang="en-US" dirty="0" smtClean="0"/>
              <a:t> introduced October 2008</a:t>
            </a:r>
          </a:p>
          <a:p>
            <a:pPr algn="ctr"/>
            <a:r>
              <a:rPr lang="en-US" dirty="0" smtClean="0"/>
              <a:t>24/7 hours began January 2009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ofuse.jpg"/>
          <p:cNvPicPr>
            <a:picLocks noChangeAspect="1"/>
          </p:cNvPicPr>
          <p:nvPr/>
        </p:nvPicPr>
        <p:blipFill>
          <a:blip r:embed="rId2" cstate="print"/>
          <a:stretch>
            <a:fillRect/>
          </a:stretch>
        </p:blipFill>
        <p:spPr>
          <a:xfrm>
            <a:off x="685800" y="838200"/>
            <a:ext cx="7924800" cy="4381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31"/>
          <p:cNvPicPr/>
          <p:nvPr/>
        </p:nvPicPr>
        <p:blipFill>
          <a:blip r:embed="rId2" cstate="print"/>
          <a:srcRect/>
          <a:stretch>
            <a:fillRect/>
          </a:stretch>
        </p:blipFill>
        <p:spPr bwMode="auto">
          <a:xfrm>
            <a:off x="914400" y="762000"/>
            <a:ext cx="7391399"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
            </a:r>
            <a:br>
              <a:rPr lang="en-US" smtClean="0"/>
            </a:br>
            <a:endParaRPr lang="en-US" dirty="0"/>
          </a:p>
        </p:txBody>
      </p:sp>
      <p:sp>
        <p:nvSpPr>
          <p:cNvPr id="6" name="Rectangle 5"/>
          <p:cNvSpPr/>
          <p:nvPr/>
        </p:nvSpPr>
        <p:spPr>
          <a:xfrm>
            <a:off x="2534294" y="381000"/>
            <a:ext cx="4075411" cy="369332"/>
          </a:xfrm>
          <a:prstGeom prst="rect">
            <a:avLst/>
          </a:prstGeom>
        </p:spPr>
        <p:txBody>
          <a:bodyPr wrap="square">
            <a:spAutoFit/>
          </a:bodyPr>
          <a:lstStyle/>
          <a:p>
            <a:r>
              <a:rPr lang="en-US" dirty="0" smtClean="0">
                <a:solidFill>
                  <a:srgbClr val="000000"/>
                </a:solidFill>
                <a:ea typeface="Times New Roman"/>
                <a:cs typeface="Times New Roman"/>
              </a:rPr>
              <a:t>Rubric for Ask a Librarian Chat Transcripts</a:t>
            </a:r>
            <a:endParaRPr lang="en-US" dirty="0"/>
          </a:p>
        </p:txBody>
      </p:sp>
      <p:graphicFrame>
        <p:nvGraphicFramePr>
          <p:cNvPr id="10" name="Table 9"/>
          <p:cNvGraphicFramePr>
            <a:graphicFrameLocks noGrp="1"/>
          </p:cNvGraphicFramePr>
          <p:nvPr/>
        </p:nvGraphicFramePr>
        <p:xfrm>
          <a:off x="381000" y="990601"/>
          <a:ext cx="8305800" cy="5181600"/>
        </p:xfrm>
        <a:graphic>
          <a:graphicData uri="http://schemas.openxmlformats.org/drawingml/2006/table">
            <a:tbl>
              <a:tblPr/>
              <a:tblGrid>
                <a:gridCol w="4152900"/>
                <a:gridCol w="4152900"/>
              </a:tblGrid>
              <a:tr h="523159">
                <a:tc rowSpan="5">
                  <a:txBody>
                    <a:bodyPr/>
                    <a:lstStyle/>
                    <a:p>
                      <a:pPr marL="0" marR="0" algn="ctr">
                        <a:lnSpc>
                          <a:spcPct val="115000"/>
                        </a:lnSpc>
                        <a:spcBef>
                          <a:spcPts val="0"/>
                        </a:spcBef>
                        <a:spcAft>
                          <a:spcPts val="0"/>
                        </a:spcAft>
                      </a:pPr>
                      <a:endParaRPr lang="en-US" sz="2000" dirty="0" smtClean="0">
                        <a:solidFill>
                          <a:srgbClr val="000000"/>
                        </a:solidFill>
                        <a:latin typeface="Calibri"/>
                        <a:ea typeface="Times New Roman"/>
                        <a:cs typeface="Times New Roman"/>
                      </a:endParaRPr>
                    </a:p>
                    <a:p>
                      <a:pPr marL="0" marR="0" algn="ctr">
                        <a:lnSpc>
                          <a:spcPct val="115000"/>
                        </a:lnSpc>
                        <a:spcBef>
                          <a:spcPts val="0"/>
                        </a:spcBef>
                        <a:spcAft>
                          <a:spcPts val="0"/>
                        </a:spcAft>
                      </a:pPr>
                      <a:endParaRPr lang="en-US" sz="2000" dirty="0" smtClean="0">
                        <a:solidFill>
                          <a:srgbClr val="000000"/>
                        </a:solidFill>
                        <a:latin typeface="Calibri"/>
                        <a:ea typeface="Times New Roman"/>
                        <a:cs typeface="Times New Roman"/>
                      </a:endParaRPr>
                    </a:p>
                    <a:p>
                      <a:pPr marL="0" marR="0" algn="ctr">
                        <a:lnSpc>
                          <a:spcPct val="115000"/>
                        </a:lnSpc>
                        <a:spcBef>
                          <a:spcPts val="0"/>
                        </a:spcBef>
                        <a:spcAft>
                          <a:spcPts val="0"/>
                        </a:spcAft>
                      </a:pPr>
                      <a:r>
                        <a:rPr lang="en-US" sz="2000" dirty="0" smtClean="0">
                          <a:solidFill>
                            <a:srgbClr val="000000"/>
                          </a:solidFill>
                          <a:latin typeface="Calibri"/>
                          <a:ea typeface="Times New Roman"/>
                          <a:cs typeface="Times New Roman"/>
                        </a:rPr>
                        <a:t>Greeting</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A personal greeting is sent and indicates willingness to help.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2315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A personal greeting is sent, but does not indicate willingness to help.</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315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A personal greeting is sent, but is inadequate, abrupt, or incomplete.</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09521">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  No personal greeting is sent.</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9521">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N/A</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137">
                <a:tc rowSpan="5">
                  <a:txBody>
                    <a:bodyPr/>
                    <a:lstStyle/>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endParaRPr lang="en-US" sz="2000" kern="1200" dirty="0" smtClean="0">
                        <a:solidFill>
                          <a:srgbClr val="000000"/>
                        </a:solidFill>
                        <a:latin typeface="Calibri"/>
                        <a:ea typeface="Times New Roman"/>
                        <a:cs typeface="Times New Roman"/>
                      </a:endParaRPr>
                    </a:p>
                    <a:p>
                      <a:pPr marL="0" marR="0" algn="ctr" defTabSz="914400" rtl="0" eaLnBrk="1" latinLnBrk="0" hangingPunct="1">
                        <a:lnSpc>
                          <a:spcPct val="115000"/>
                        </a:lnSpc>
                        <a:spcBef>
                          <a:spcPts val="0"/>
                        </a:spcBef>
                        <a:spcAft>
                          <a:spcPts val="0"/>
                        </a:spcAft>
                      </a:pPr>
                      <a:r>
                        <a:rPr lang="en-US" sz="2000" kern="1200" dirty="0" smtClean="0">
                          <a:solidFill>
                            <a:srgbClr val="000000"/>
                          </a:solidFill>
                          <a:latin typeface="Calibri"/>
                          <a:ea typeface="Times New Roman"/>
                          <a:cs typeface="Times New Roman"/>
                        </a:rPr>
                        <a:t>Reference </a:t>
                      </a:r>
                      <a:r>
                        <a:rPr lang="en-US" sz="2000" kern="1200" dirty="0">
                          <a:solidFill>
                            <a:srgbClr val="000000"/>
                          </a:solidFill>
                          <a:latin typeface="Calibri"/>
                          <a:ea typeface="Times New Roman"/>
                          <a:cs typeface="Times New Roman"/>
                        </a:rPr>
                        <a:t>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4. If necessary, patron’s question is clarified at appropriate points during the transaction. Reference interview is adequate to understand the question and the patron’s information need.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9264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 Reference interview is adequate, but does not clarify patron’s question at appropriate points during the transaction.</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315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2. Reference interview does not clarify patron’s question and fails to identify patron’s information need.</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07568">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 No reference interview.</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7568">
                <a:tc vMerge="1">
                  <a:txBody>
                    <a:bodyPr/>
                    <a:lstStyle/>
                    <a:p>
                      <a:endParaRPr lang="en-US"/>
                    </a:p>
                  </a:txBody>
                  <a:tcPr/>
                </a:tc>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N/A</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1343</Words>
  <Application>Microsoft Office PowerPoint</Application>
  <PresentationFormat>On-screen Show (4:3)</PresentationFormat>
  <Paragraphs>236</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"How Do I Assess That?“ Digital Reference Cynthia Johnson, UC Irvine Libraries  </vt:lpstr>
      <vt:lpstr> UC’s launch Ask a UC Librarian collaborative chat reference</vt:lpstr>
      <vt:lpstr>Slide 3</vt:lpstr>
      <vt:lpstr>Slide 4</vt:lpstr>
      <vt:lpstr>Slide 5</vt:lpstr>
      <vt:lpstr>Slide 6</vt:lpstr>
      <vt:lpstr>Slide 7</vt:lpstr>
      <vt:lpstr>Slide 8</vt:lpstr>
      <vt:lpstr> </vt:lpstr>
      <vt:lpstr> </vt:lpstr>
      <vt:lpstr> </vt:lpstr>
      <vt:lpstr> </vt:lpstr>
      <vt:lpstr>Slide 13</vt:lpstr>
      <vt:lpstr>You rate it! </vt:lpstr>
      <vt:lpstr>Slide 15</vt:lpstr>
      <vt:lpstr>Rate the Greeting</vt:lpstr>
      <vt:lpstr>Slide 17</vt:lpstr>
      <vt:lpstr>Slide 18</vt:lpstr>
      <vt:lpstr>Slide 19</vt:lpstr>
      <vt:lpstr>Rate the Reference Interview</vt:lpstr>
      <vt:lpstr>Slide 21</vt:lpstr>
      <vt:lpstr>Slide 22</vt:lpstr>
      <vt:lpstr>Slide 23</vt:lpstr>
      <vt:lpstr>Slide 24</vt:lpstr>
      <vt:lpstr>Slide 25</vt:lpstr>
      <vt:lpstr>Slide 26</vt:lpstr>
      <vt:lpstr>Questions?</vt:lpstr>
    </vt:vector>
  </TitlesOfParts>
  <Company>UC Irvine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Do I Assess That?“ Digital Reference Cynthia Johnson, UC Irvine Libraries  </dc:title>
  <dc:creator>cynthiaj</dc:creator>
  <cp:lastModifiedBy>Cynthia</cp:lastModifiedBy>
  <cp:revision>72</cp:revision>
  <dcterms:created xsi:type="dcterms:W3CDTF">2010-11-25T00:07:55Z</dcterms:created>
  <dcterms:modified xsi:type="dcterms:W3CDTF">2010-12-03T06:12:07Z</dcterms:modified>
</cp:coreProperties>
</file>