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c5f89eefa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c5f89eefa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more resource intensive, more dependent on the timing of when the session is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c5f89eefa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c5f89eefa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c5f89eefa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c5f89eef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 course you could use Google forms, etc.</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c5f89eef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c5f89eef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c5f89eef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c5f89eef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c5f89eef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c5f89eef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get started please make your way to the CSUDH library homepage, a quick way to get there is….” or url….” Sets the tone and expectation for database demonstration and usually for searching of some kind….. </a:t>
            </a:r>
            <a:endParaRPr/>
          </a:p>
          <a:p>
            <a:pPr marL="0" lvl="0" indent="0" algn="l" rtl="0">
              <a:spcBef>
                <a:spcPts val="0"/>
              </a:spcBef>
              <a:spcAft>
                <a:spcPts val="0"/>
              </a:spcAft>
              <a:buNone/>
            </a:pPr>
            <a:endParaRPr/>
          </a:p>
          <a:p>
            <a:pPr marL="0" lvl="0" indent="0" algn="l" rtl="0">
              <a:spcBef>
                <a:spcPts val="0"/>
              </a:spcBef>
              <a:spcAft>
                <a:spcPts val="0"/>
              </a:spcAft>
              <a:buNone/>
            </a:pPr>
            <a:r>
              <a:rPr lang="en"/>
              <a:t>Also having computer issues</a:t>
            </a:r>
            <a:endParaRPr/>
          </a:p>
          <a:p>
            <a:pPr marL="0" lvl="0" indent="0" algn="l" rtl="0">
              <a:spcBef>
                <a:spcPts val="0"/>
              </a:spcBef>
              <a:spcAft>
                <a:spcPts val="0"/>
              </a:spcAft>
              <a:buNone/>
            </a:pPr>
            <a:endParaRPr/>
          </a:p>
          <a:p>
            <a:pPr marL="0" lvl="0" indent="0" algn="l" rtl="0">
              <a:spcBef>
                <a:spcPts val="0"/>
              </a:spcBef>
              <a:spcAft>
                <a:spcPts val="0"/>
              </a:spcAft>
              <a:buNone/>
            </a:pPr>
            <a:r>
              <a:rPr lang="en"/>
              <a:t>Andragogy - pedagogy for adult learners, a lot of it is best practices we know for all learners. Recommends for adults that teaching be problem rather than content orientated. Learners are motivated by self-direction. Adult learners may have some fixed ideas about their abilities (Malcom Knowles the original theorist wrote a lot about andragogy to help with computer skills and Nicole Cook notes that tech ability can be a more fixed barrier for adults too). How many of you have had someone come in and say ohhhh I’m not a compute rperson?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c5f89eefa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c5f89eefa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get started please make your way to the CSUDH library homepage, a quick way to get there is….” or url….” Sets the tone and expectation for database demonstration and usually for searching of some kind….. </a:t>
            </a:r>
            <a:endParaRPr/>
          </a:p>
          <a:p>
            <a:pPr marL="0" lvl="0" indent="0" algn="l" rtl="0">
              <a:spcBef>
                <a:spcPts val="0"/>
              </a:spcBef>
              <a:spcAft>
                <a:spcPts val="0"/>
              </a:spcAft>
              <a:buNone/>
            </a:pPr>
            <a:endParaRPr/>
          </a:p>
          <a:p>
            <a:pPr marL="0" lvl="0" indent="0" algn="l" rtl="0">
              <a:spcBef>
                <a:spcPts val="0"/>
              </a:spcBef>
              <a:spcAft>
                <a:spcPts val="0"/>
              </a:spcAft>
              <a:buNone/>
            </a:pPr>
            <a:r>
              <a:rPr lang="en"/>
              <a:t>Also having computer issues</a:t>
            </a:r>
            <a:endParaRPr/>
          </a:p>
          <a:p>
            <a:pPr marL="0" lvl="0" indent="0" algn="l" rtl="0">
              <a:spcBef>
                <a:spcPts val="0"/>
              </a:spcBef>
              <a:spcAft>
                <a:spcPts val="0"/>
              </a:spcAft>
              <a:buNone/>
            </a:pPr>
            <a:endParaRPr/>
          </a:p>
          <a:p>
            <a:pPr marL="0" lvl="0" indent="0" algn="l" rtl="0">
              <a:spcBef>
                <a:spcPts val="0"/>
              </a:spcBef>
              <a:spcAft>
                <a:spcPts val="0"/>
              </a:spcAft>
              <a:buNone/>
            </a:pPr>
            <a:r>
              <a:rPr lang="en"/>
              <a:t>Andragogy - pedagogy for adult learners, a lot of it is best practices we know for all learners. Recommends for adults that teaching be problem rather than content orientated. Learners are motivated by self-direction. Adult learners may have some fixed ideas about their abilities (Malcom Knowles the original theorist wrote a lot about andragogy to help with computer skills and Nicole Cook notes that tech ability can be a more fixed barrier for adults too). How many of you have had someone come in and say ohhhh I’m not a compute rperson?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c5f89eefa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c5f89eefa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c5f89eef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c5f89eef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was part of a series on source evaluation for freshmen. The other questions in this group were “Who writes scholarly journals and who are they written for?” “How can you tell if something is scholarly?” ….. For a research as inquiry set “What was the last thing you researched” “You just got a research assignment, what is the first thing you do?” . Tip: Open ended questions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7c5f89eef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7c5f89eefa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c5f89eefa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c5f89eefa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c5f89eefa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c5f89eefa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Tip: Make sure it works. Have other people test it. Take the novice mindset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c5f89eefa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c5f89eefa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colleague Dana Ospina for an introductory art class where students needed to use a variety of search tools. A different kind of map - still using that conceptual part of the brain to sort type of source / where to find it / example title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libguides.csudh.edu/citation/ap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kevinseeber.com/CLAPS2018.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www.projectcora.org/assignment/mapping-audience-purpose-evaluating-source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942883" y="11313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413C58"/>
                </a:solidFill>
              </a:rPr>
              <a:t>Remix the worksheet: Creative ideas for analog instruction</a:t>
            </a:r>
            <a:endParaRPr>
              <a:solidFill>
                <a:srgbClr val="413C58"/>
              </a:solidFill>
            </a:endParaRPr>
          </a:p>
        </p:txBody>
      </p:sp>
      <p:sp>
        <p:nvSpPr>
          <p:cNvPr id="55" name="Google Shape;55;p13"/>
          <p:cNvSpPr txBox="1">
            <a:spLocks noGrp="1"/>
          </p:cNvSpPr>
          <p:nvPr>
            <p:ph type="subTitle" idx="1"/>
          </p:nvPr>
        </p:nvSpPr>
        <p:spPr>
          <a:xfrm>
            <a:off x="942875" y="3313925"/>
            <a:ext cx="7487400" cy="142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413C58"/>
              </a:solidFill>
            </a:endParaRPr>
          </a:p>
          <a:p>
            <a:pPr marL="0" lvl="0" indent="0" algn="l" rtl="0">
              <a:spcBef>
                <a:spcPts val="0"/>
              </a:spcBef>
              <a:spcAft>
                <a:spcPts val="0"/>
              </a:spcAft>
              <a:buNone/>
            </a:pPr>
            <a:r>
              <a:rPr lang="en">
                <a:solidFill>
                  <a:srgbClr val="413C58"/>
                </a:solidFill>
              </a:rPr>
              <a:t>Carolyn Caffrey Gardner</a:t>
            </a:r>
            <a:endParaRPr>
              <a:solidFill>
                <a:srgbClr val="413C58"/>
              </a:solidFill>
            </a:endParaRPr>
          </a:p>
          <a:p>
            <a:pPr marL="0" lvl="0" indent="0" algn="l" rtl="0">
              <a:spcBef>
                <a:spcPts val="0"/>
              </a:spcBef>
              <a:spcAft>
                <a:spcPts val="0"/>
              </a:spcAft>
              <a:buNone/>
            </a:pPr>
            <a:r>
              <a:rPr lang="en">
                <a:solidFill>
                  <a:srgbClr val="413C58"/>
                </a:solidFill>
              </a:rPr>
              <a:t>SCILWorks 2020</a:t>
            </a:r>
            <a:endParaRPr>
              <a:solidFill>
                <a:srgbClr val="413C58"/>
              </a:solidFill>
            </a:endParaRPr>
          </a:p>
          <a:p>
            <a:pPr marL="0" lvl="0" indent="0" algn="ctr" rtl="0">
              <a:spcBef>
                <a:spcPts val="0"/>
              </a:spcBef>
              <a:spcAft>
                <a:spcPts val="0"/>
              </a:spcAft>
              <a:buNone/>
            </a:pPr>
            <a:endParaRPr>
              <a:solidFill>
                <a:srgbClr val="413C58"/>
              </a:solidFill>
            </a:endParaRPr>
          </a:p>
          <a:p>
            <a:pPr marL="0" lvl="0" indent="0" algn="ctr" rtl="0">
              <a:spcBef>
                <a:spcPts val="0"/>
              </a:spcBef>
              <a:spcAft>
                <a:spcPts val="0"/>
              </a:spcAft>
              <a:buNone/>
            </a:pPr>
            <a:endParaRPr>
              <a:solidFill>
                <a:srgbClr val="413C58"/>
              </a:solidFill>
            </a:endParaRPr>
          </a:p>
        </p:txBody>
      </p:sp>
      <p:sp>
        <p:nvSpPr>
          <p:cNvPr id="56" name="Google Shape;56;p13"/>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3"/>
          <p:cNvSpPr/>
          <p:nvPr/>
        </p:nvSpPr>
        <p:spPr>
          <a:xfrm>
            <a:off x="4181913" y="2268513"/>
            <a:ext cx="905100" cy="8184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3">
            <a:alphaModFix/>
          </a:blip>
          <a:stretch>
            <a:fillRect/>
          </a:stretch>
        </p:blipFill>
        <p:spPr>
          <a:xfrm>
            <a:off x="4292000" y="2335250"/>
            <a:ext cx="684925" cy="684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2"/>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2"/>
          <p:cNvSpPr txBox="1">
            <a:spLocks noGrp="1"/>
          </p:cNvSpPr>
          <p:nvPr>
            <p:ph type="title"/>
          </p:nvPr>
        </p:nvSpPr>
        <p:spPr>
          <a:xfrm>
            <a:off x="366050" y="579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13C58"/>
                </a:solidFill>
                <a:highlight>
                  <a:srgbClr val="FFFFFF"/>
                </a:highlight>
              </a:rPr>
              <a:t>Source Analysis</a:t>
            </a:r>
            <a:endParaRPr>
              <a:solidFill>
                <a:srgbClr val="413C58"/>
              </a:solidFill>
              <a:highlight>
                <a:srgbClr val="FFFFFF"/>
              </a:highlight>
            </a:endParaRPr>
          </a:p>
        </p:txBody>
      </p:sp>
      <p:sp>
        <p:nvSpPr>
          <p:cNvPr id="137" name="Google Shape;137;p22"/>
          <p:cNvSpPr txBox="1">
            <a:spLocks noGrp="1"/>
          </p:cNvSpPr>
          <p:nvPr>
            <p:ph type="body" idx="1"/>
          </p:nvPr>
        </p:nvSpPr>
        <p:spPr>
          <a:xfrm>
            <a:off x="1768850" y="1152475"/>
            <a:ext cx="7270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13C58"/>
              </a:buClr>
              <a:buSzPts val="2400"/>
              <a:buChar char="●"/>
            </a:pPr>
            <a:r>
              <a:rPr lang="en" sz="2400" i="1">
                <a:solidFill>
                  <a:srgbClr val="413C58"/>
                </a:solidFill>
              </a:rPr>
              <a:t>Supplies needed: </a:t>
            </a:r>
            <a:r>
              <a:rPr lang="en" sz="2400">
                <a:solidFill>
                  <a:srgbClr val="413C58"/>
                </a:solidFill>
              </a:rPr>
              <a:t>Physical sources to analyze, post-its, highlighters</a:t>
            </a:r>
            <a:endParaRPr sz="2400">
              <a:solidFill>
                <a:srgbClr val="413C58"/>
              </a:solidFill>
            </a:endParaRPr>
          </a:p>
          <a:p>
            <a:pPr marL="457200" lvl="0" indent="-381000" algn="l" rtl="0">
              <a:spcBef>
                <a:spcPts val="0"/>
              </a:spcBef>
              <a:spcAft>
                <a:spcPts val="0"/>
              </a:spcAft>
              <a:buClr>
                <a:srgbClr val="413C58"/>
              </a:buClr>
              <a:buSzPts val="2400"/>
              <a:buChar char="●"/>
            </a:pPr>
            <a:r>
              <a:rPr lang="en" sz="2400" i="1">
                <a:solidFill>
                  <a:srgbClr val="413C58"/>
                </a:solidFill>
              </a:rPr>
              <a:t>Time: </a:t>
            </a:r>
            <a:r>
              <a:rPr lang="en" sz="2400">
                <a:solidFill>
                  <a:srgbClr val="413C58"/>
                </a:solidFill>
              </a:rPr>
              <a:t>Anywhere from 20-45 minutes depending on your sources and questions</a:t>
            </a:r>
            <a:endParaRPr sz="2400">
              <a:solidFill>
                <a:srgbClr val="413C58"/>
              </a:solidFill>
            </a:endParaRPr>
          </a:p>
          <a:p>
            <a:pPr marL="457200" lvl="0" indent="-381000" algn="l" rtl="0">
              <a:spcBef>
                <a:spcPts val="0"/>
              </a:spcBef>
              <a:spcAft>
                <a:spcPts val="0"/>
              </a:spcAft>
              <a:buClr>
                <a:srgbClr val="413C58"/>
              </a:buClr>
              <a:buSzPts val="2400"/>
              <a:buChar char="●"/>
            </a:pPr>
            <a:r>
              <a:rPr lang="en" sz="2400" i="1">
                <a:solidFill>
                  <a:srgbClr val="413C58"/>
                </a:solidFill>
              </a:rPr>
              <a:t>Why: </a:t>
            </a:r>
            <a:r>
              <a:rPr lang="en" sz="2400">
                <a:solidFill>
                  <a:srgbClr val="413C58"/>
                </a:solidFill>
              </a:rPr>
              <a:t>Deeper analysis of genre conventions, scholarship as a convo, or evaluation</a:t>
            </a:r>
            <a:endParaRPr sz="2400">
              <a:solidFill>
                <a:srgbClr val="413C58"/>
              </a:solidFill>
            </a:endParaRPr>
          </a:p>
          <a:p>
            <a:pPr marL="457200" lvl="0" indent="0" algn="l" rtl="0">
              <a:spcBef>
                <a:spcPts val="1600"/>
              </a:spcBef>
              <a:spcAft>
                <a:spcPts val="1600"/>
              </a:spcAft>
              <a:buNone/>
            </a:pPr>
            <a:endParaRPr sz="2000">
              <a:solidFill>
                <a:srgbClr val="413C58"/>
              </a:solidFill>
            </a:endParaRPr>
          </a:p>
        </p:txBody>
      </p:sp>
      <p:sp>
        <p:nvSpPr>
          <p:cNvPr id="138" name="Google Shape;138;p22"/>
          <p:cNvSpPr/>
          <p:nvPr/>
        </p:nvSpPr>
        <p:spPr>
          <a:xfrm>
            <a:off x="366050" y="1278174"/>
            <a:ext cx="1300500" cy="12963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22"/>
          <p:cNvPicPr preferRelativeResize="0"/>
          <p:nvPr/>
        </p:nvPicPr>
        <p:blipFill>
          <a:blip r:embed="rId3">
            <a:alphaModFix/>
          </a:blip>
          <a:stretch>
            <a:fillRect/>
          </a:stretch>
        </p:blipFill>
        <p:spPr>
          <a:xfrm>
            <a:off x="540801" y="1450825"/>
            <a:ext cx="951000" cy="951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3"/>
          <p:cNvSpPr/>
          <p:nvPr/>
        </p:nvSpPr>
        <p:spPr>
          <a:xfrm>
            <a:off x="4972225" y="783125"/>
            <a:ext cx="652500" cy="220200"/>
          </a:xfrm>
          <a:prstGeom prst="ellipse">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3"/>
          <p:cNvSpPr txBox="1"/>
          <p:nvPr/>
        </p:nvSpPr>
        <p:spPr>
          <a:xfrm>
            <a:off x="4532600" y="686475"/>
            <a:ext cx="4289100" cy="34878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chemeClr val="accent2"/>
              </a:buClr>
              <a:buSzPts val="1400"/>
              <a:buChar char="●"/>
            </a:pPr>
            <a:r>
              <a:rPr lang="en">
                <a:solidFill>
                  <a:schemeClr val="accent2"/>
                </a:solidFill>
              </a:rPr>
              <a:t>Circle - What is the title of the journal?</a:t>
            </a:r>
            <a:endParaRPr>
              <a:solidFill>
                <a:schemeClr val="accent2"/>
              </a:solidFill>
            </a:endParaRPr>
          </a:p>
          <a:p>
            <a:pPr marL="457200" lvl="0" indent="-317500" algn="l" rtl="0">
              <a:lnSpc>
                <a:spcPct val="115000"/>
              </a:lnSpc>
              <a:spcBef>
                <a:spcPts val="0"/>
              </a:spcBef>
              <a:spcAft>
                <a:spcPts val="0"/>
              </a:spcAft>
              <a:buClr>
                <a:schemeClr val="accent2"/>
              </a:buClr>
              <a:buSzPts val="1400"/>
              <a:buChar char="●"/>
            </a:pPr>
            <a:r>
              <a:rPr lang="en" u="sng">
                <a:solidFill>
                  <a:schemeClr val="accent2"/>
                </a:solidFill>
              </a:rPr>
              <a:t>Underline</a:t>
            </a:r>
            <a:r>
              <a:rPr lang="en">
                <a:solidFill>
                  <a:schemeClr val="accent2"/>
                </a:solidFill>
              </a:rPr>
              <a:t> - What are some keywords related to what the article is about? </a:t>
            </a:r>
            <a:endParaRPr>
              <a:solidFill>
                <a:schemeClr val="accent2"/>
              </a:solidFill>
            </a:endParaRPr>
          </a:p>
          <a:p>
            <a:pPr marL="457200" lvl="0" indent="-317500" algn="l" rtl="0">
              <a:lnSpc>
                <a:spcPct val="115000"/>
              </a:lnSpc>
              <a:spcBef>
                <a:spcPts val="0"/>
              </a:spcBef>
              <a:spcAft>
                <a:spcPts val="0"/>
              </a:spcAft>
              <a:buClr>
                <a:schemeClr val="accent2"/>
              </a:buClr>
              <a:buSzPts val="1400"/>
              <a:buChar char="●"/>
            </a:pPr>
            <a:r>
              <a:rPr lang="en">
                <a:solidFill>
                  <a:schemeClr val="accent2"/>
                </a:solidFill>
                <a:highlight>
                  <a:srgbClr val="E7EFC5"/>
                </a:highlight>
              </a:rPr>
              <a:t>Highlight</a:t>
            </a:r>
            <a:r>
              <a:rPr lang="en">
                <a:solidFill>
                  <a:schemeClr val="accent2"/>
                </a:solidFill>
              </a:rPr>
              <a:t> - All of the in-text citations</a:t>
            </a:r>
            <a:endParaRPr>
              <a:solidFill>
                <a:schemeClr val="accent2"/>
              </a:solidFill>
            </a:endParaRPr>
          </a:p>
          <a:p>
            <a:pPr marL="457200" lvl="0" indent="-317500" algn="l" rtl="0">
              <a:lnSpc>
                <a:spcPct val="115000"/>
              </a:lnSpc>
              <a:spcBef>
                <a:spcPts val="0"/>
              </a:spcBef>
              <a:spcAft>
                <a:spcPts val="0"/>
              </a:spcAft>
              <a:buClr>
                <a:schemeClr val="accent2"/>
              </a:buClr>
              <a:buSzPts val="1400"/>
              <a:buChar char="●"/>
            </a:pPr>
            <a:r>
              <a:rPr lang="en">
                <a:solidFill>
                  <a:schemeClr val="accent2"/>
                </a:solidFill>
                <a:highlight>
                  <a:srgbClr val="E7EFC5"/>
                </a:highlight>
              </a:rPr>
              <a:t>Highlight </a:t>
            </a:r>
            <a:r>
              <a:rPr lang="en">
                <a:solidFill>
                  <a:schemeClr val="accent2"/>
                </a:solidFill>
              </a:rPr>
              <a:t>- Any “direct quotations” in the text of the article? </a:t>
            </a:r>
            <a:endParaRPr>
              <a:solidFill>
                <a:schemeClr val="accent2"/>
              </a:solidFill>
            </a:endParaRPr>
          </a:p>
          <a:p>
            <a:pPr marL="0" lvl="0" indent="0" algn="l" rtl="0">
              <a:lnSpc>
                <a:spcPct val="115000"/>
              </a:lnSpc>
              <a:spcBef>
                <a:spcPts val="0"/>
              </a:spcBef>
              <a:spcAft>
                <a:spcPts val="0"/>
              </a:spcAft>
              <a:buNone/>
            </a:pPr>
            <a:endParaRPr>
              <a:solidFill>
                <a:schemeClr val="accent2"/>
              </a:solidFill>
            </a:endParaRPr>
          </a:p>
          <a:p>
            <a:pPr marL="457200" lvl="0" indent="-317500" algn="l" rtl="0">
              <a:lnSpc>
                <a:spcPct val="115000"/>
              </a:lnSpc>
              <a:spcBef>
                <a:spcPts val="0"/>
              </a:spcBef>
              <a:spcAft>
                <a:spcPts val="0"/>
              </a:spcAft>
              <a:buClr>
                <a:schemeClr val="accent2"/>
              </a:buClr>
              <a:buSzPts val="1400"/>
              <a:buAutoNum type="arabicParenR"/>
            </a:pPr>
            <a:r>
              <a:rPr lang="en">
                <a:solidFill>
                  <a:schemeClr val="accent2"/>
                </a:solidFill>
              </a:rPr>
              <a:t>What part of the article has the </a:t>
            </a:r>
            <a:r>
              <a:rPr lang="en" i="1">
                <a:solidFill>
                  <a:schemeClr val="accent2"/>
                </a:solidFill>
              </a:rPr>
              <a:t>most</a:t>
            </a:r>
            <a:r>
              <a:rPr lang="en">
                <a:solidFill>
                  <a:schemeClr val="accent2"/>
                </a:solidFill>
              </a:rPr>
              <a:t> in-text citations? Why do you think that is?</a:t>
            </a:r>
            <a:endParaRPr>
              <a:solidFill>
                <a:schemeClr val="accent2"/>
              </a:solidFill>
            </a:endParaRPr>
          </a:p>
          <a:p>
            <a:pPr marL="0" lvl="0" indent="0" algn="l" rtl="0">
              <a:lnSpc>
                <a:spcPct val="115000"/>
              </a:lnSpc>
              <a:spcBef>
                <a:spcPts val="0"/>
              </a:spcBef>
              <a:spcAft>
                <a:spcPts val="0"/>
              </a:spcAft>
              <a:buNone/>
            </a:pPr>
            <a:endParaRPr>
              <a:solidFill>
                <a:schemeClr val="accent2"/>
              </a:solidFill>
            </a:endParaRPr>
          </a:p>
          <a:p>
            <a:pPr marL="457200" lvl="0" indent="-317500" algn="l" rtl="0">
              <a:lnSpc>
                <a:spcPct val="115000"/>
              </a:lnSpc>
              <a:spcBef>
                <a:spcPts val="0"/>
              </a:spcBef>
              <a:spcAft>
                <a:spcPts val="0"/>
              </a:spcAft>
              <a:buClr>
                <a:schemeClr val="accent2"/>
              </a:buClr>
              <a:buSzPts val="1400"/>
              <a:buAutoNum type="arabicParenR"/>
            </a:pPr>
            <a:r>
              <a:rPr lang="en">
                <a:solidFill>
                  <a:schemeClr val="accent2"/>
                </a:solidFill>
              </a:rPr>
              <a:t>Is there any section of the article without in-text citations?</a:t>
            </a:r>
            <a:endParaRPr>
              <a:solidFill>
                <a:schemeClr val="accent2"/>
              </a:solidFill>
            </a:endParaRPr>
          </a:p>
          <a:p>
            <a:pPr marL="0" lvl="0" indent="0" algn="l" rtl="0">
              <a:lnSpc>
                <a:spcPct val="115000"/>
              </a:lnSpc>
              <a:spcBef>
                <a:spcPts val="0"/>
              </a:spcBef>
              <a:spcAft>
                <a:spcPts val="0"/>
              </a:spcAft>
              <a:buNone/>
            </a:pPr>
            <a:endParaRPr>
              <a:solidFill>
                <a:schemeClr val="accent2"/>
              </a:solidFill>
            </a:endParaRPr>
          </a:p>
          <a:p>
            <a:pPr marL="457200" lvl="0" indent="-317500" algn="l" rtl="0">
              <a:lnSpc>
                <a:spcPct val="115000"/>
              </a:lnSpc>
              <a:spcBef>
                <a:spcPts val="0"/>
              </a:spcBef>
              <a:spcAft>
                <a:spcPts val="0"/>
              </a:spcAft>
              <a:buClr>
                <a:schemeClr val="accent2"/>
              </a:buClr>
              <a:buSzPts val="1400"/>
              <a:buAutoNum type="arabicParenR"/>
            </a:pPr>
            <a:r>
              <a:rPr lang="en">
                <a:solidFill>
                  <a:schemeClr val="accent2"/>
                </a:solidFill>
              </a:rPr>
              <a:t>Create an APA citation for this article (this will be easiest typed). Check out </a:t>
            </a:r>
            <a:r>
              <a:rPr lang="en" u="sng">
                <a:solidFill>
                  <a:srgbClr val="1155CC"/>
                </a:solidFill>
                <a:hlinkClick r:id="rId3"/>
              </a:rPr>
              <a:t>libguides.csudh.edu/citation/apa</a:t>
            </a:r>
            <a:r>
              <a:rPr lang="en">
                <a:solidFill>
                  <a:schemeClr val="accent2"/>
                </a:solidFill>
              </a:rPr>
              <a:t> </a:t>
            </a:r>
            <a:endParaRPr>
              <a:solidFill>
                <a:schemeClr val="accent2"/>
              </a:solidFill>
            </a:endParaRPr>
          </a:p>
        </p:txBody>
      </p:sp>
      <p:pic>
        <p:nvPicPr>
          <p:cNvPr id="146" name="Google Shape;146;p23"/>
          <p:cNvPicPr preferRelativeResize="0"/>
          <p:nvPr/>
        </p:nvPicPr>
        <p:blipFill>
          <a:blip r:embed="rId4">
            <a:alphaModFix/>
          </a:blip>
          <a:stretch>
            <a:fillRect/>
          </a:stretch>
        </p:blipFill>
        <p:spPr>
          <a:xfrm>
            <a:off x="296425" y="152400"/>
            <a:ext cx="3502641"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24"/>
          <p:cNvSpPr txBox="1"/>
          <p:nvPr/>
        </p:nvSpPr>
        <p:spPr>
          <a:xfrm>
            <a:off x="1010750" y="1975050"/>
            <a:ext cx="7318200" cy="119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b="1">
                <a:solidFill>
                  <a:srgbClr val="413C58"/>
                </a:solidFill>
                <a:highlight>
                  <a:srgbClr val="E7EFC5"/>
                </a:highlight>
              </a:rPr>
              <a:t>Carolyn Caffrey Gardner </a:t>
            </a:r>
            <a:endParaRPr sz="3000" b="1">
              <a:solidFill>
                <a:srgbClr val="413C58"/>
              </a:solidFill>
              <a:highlight>
                <a:srgbClr val="E7EFC5"/>
              </a:highlight>
            </a:endParaRPr>
          </a:p>
          <a:p>
            <a:pPr marL="0" lvl="0" indent="0" algn="ctr" rtl="0">
              <a:spcBef>
                <a:spcPts val="0"/>
              </a:spcBef>
              <a:spcAft>
                <a:spcPts val="0"/>
              </a:spcAft>
              <a:buNone/>
            </a:pPr>
            <a:r>
              <a:rPr lang="en" sz="3000">
                <a:solidFill>
                  <a:srgbClr val="413C58"/>
                </a:solidFill>
                <a:highlight>
                  <a:srgbClr val="E7EFC5"/>
                </a:highlight>
              </a:rPr>
              <a:t>CSU Dominguez Hills Library</a:t>
            </a:r>
            <a:endParaRPr sz="3000">
              <a:solidFill>
                <a:srgbClr val="413C58"/>
              </a:solidFill>
              <a:highlight>
                <a:srgbClr val="E7EFC5"/>
              </a:highlight>
            </a:endParaRPr>
          </a:p>
          <a:p>
            <a:pPr marL="0" lvl="0" indent="0" algn="ctr" rtl="0">
              <a:spcBef>
                <a:spcPts val="0"/>
              </a:spcBef>
              <a:spcAft>
                <a:spcPts val="0"/>
              </a:spcAft>
              <a:buNone/>
            </a:pPr>
            <a:r>
              <a:rPr lang="en" sz="3000">
                <a:solidFill>
                  <a:srgbClr val="413C58"/>
                </a:solidFill>
                <a:highlight>
                  <a:srgbClr val="E7EFC5"/>
                </a:highlight>
              </a:rPr>
              <a:t>Information Literacy Coordinator</a:t>
            </a:r>
            <a:endParaRPr sz="3000">
              <a:solidFill>
                <a:srgbClr val="413C58"/>
              </a:solidFill>
              <a:highlight>
                <a:srgbClr val="E7EFC5"/>
              </a:highlight>
            </a:endParaRPr>
          </a:p>
          <a:p>
            <a:pPr marL="0" lvl="0" indent="0" algn="ctr" rtl="0">
              <a:spcBef>
                <a:spcPts val="0"/>
              </a:spcBef>
              <a:spcAft>
                <a:spcPts val="0"/>
              </a:spcAft>
              <a:buNone/>
            </a:pPr>
            <a:r>
              <a:rPr lang="en" sz="3000">
                <a:solidFill>
                  <a:srgbClr val="413C58"/>
                </a:solidFill>
                <a:highlight>
                  <a:srgbClr val="E7EFC5"/>
                </a:highlight>
              </a:rPr>
              <a:t>cgardner@csudh.edu</a:t>
            </a:r>
            <a:endParaRPr sz="3000">
              <a:solidFill>
                <a:srgbClr val="413C58"/>
              </a:solidFill>
              <a:highlight>
                <a:srgbClr val="E7EFC5"/>
              </a:highlight>
            </a:endParaRPr>
          </a:p>
          <a:p>
            <a:pPr marL="0" lvl="0" indent="0" algn="ctr" rtl="0">
              <a:spcBef>
                <a:spcPts val="0"/>
              </a:spcBef>
              <a:spcAft>
                <a:spcPts val="0"/>
              </a:spcAft>
              <a:buNone/>
            </a:pPr>
            <a:r>
              <a:rPr lang="en" sz="3000">
                <a:solidFill>
                  <a:srgbClr val="413C58"/>
                </a:solidFill>
                <a:highlight>
                  <a:srgbClr val="E7EFC5"/>
                </a:highlight>
              </a:rPr>
              <a:t>@ccaffgardner</a:t>
            </a:r>
            <a:endParaRPr sz="3000">
              <a:solidFill>
                <a:srgbClr val="413C58"/>
              </a:solidFill>
              <a:highlight>
                <a:srgbClr val="E7EFC5"/>
              </a:highlight>
            </a:endParaRPr>
          </a:p>
        </p:txBody>
      </p:sp>
      <p:sp>
        <p:nvSpPr>
          <p:cNvPr id="152" name="Google Shape;152;p24"/>
          <p:cNvSpPr txBox="1"/>
          <p:nvPr/>
        </p:nvSpPr>
        <p:spPr>
          <a:xfrm>
            <a:off x="1831700" y="489350"/>
            <a:ext cx="5676300" cy="55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413C58"/>
                </a:solidFill>
                <a:highlight>
                  <a:srgbClr val="E7EFC5"/>
                </a:highlight>
              </a:rPr>
              <a:t>Questions?</a:t>
            </a:r>
            <a:endParaRPr sz="6000">
              <a:highlight>
                <a:srgbClr val="E7EFC5"/>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942875" y="536700"/>
            <a:ext cx="788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13C58"/>
                </a:solidFill>
              </a:rPr>
              <a:t>References &amp; Acknowledgements</a:t>
            </a:r>
            <a:endParaRPr b="1">
              <a:solidFill>
                <a:srgbClr val="413C58"/>
              </a:solidFill>
            </a:endParaRPr>
          </a:p>
        </p:txBody>
      </p:sp>
      <p:sp>
        <p:nvSpPr>
          <p:cNvPr id="158" name="Google Shape;158;p25"/>
          <p:cNvSpPr txBox="1">
            <a:spLocks noGrp="1"/>
          </p:cNvSpPr>
          <p:nvPr>
            <p:ph type="body" idx="1"/>
          </p:nvPr>
        </p:nvSpPr>
        <p:spPr>
          <a:xfrm>
            <a:off x="1018975" y="1109400"/>
            <a:ext cx="7889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413C58"/>
                </a:solidFill>
              </a:rPr>
              <a:t>Cooke, N. A. (2010). Becoming an andragogical librarian: Using library instruction as a tool to 	combat library anxiety and empower adult learners. </a:t>
            </a:r>
            <a:r>
              <a:rPr lang="en" sz="1400" i="1" dirty="0">
                <a:solidFill>
                  <a:srgbClr val="413C58"/>
                </a:solidFill>
              </a:rPr>
              <a:t>New Review of Academic </a:t>
            </a:r>
            <a:r>
              <a:rPr lang="en" sz="1400" i="1" dirty="0" smtClean="0">
                <a:solidFill>
                  <a:srgbClr val="413C58"/>
                </a:solidFill>
              </a:rPr>
              <a:t>	Librarianship</a:t>
            </a:r>
            <a:r>
              <a:rPr lang="en" sz="1400" dirty="0">
                <a:solidFill>
                  <a:srgbClr val="413C58"/>
                </a:solidFill>
              </a:rPr>
              <a:t>, </a:t>
            </a:r>
            <a:r>
              <a:rPr lang="en" sz="1400" i="1" dirty="0" smtClean="0">
                <a:solidFill>
                  <a:srgbClr val="413C58"/>
                </a:solidFill>
              </a:rPr>
              <a:t>16</a:t>
            </a:r>
            <a:r>
              <a:rPr lang="en" sz="1400" dirty="0" smtClean="0">
                <a:solidFill>
                  <a:srgbClr val="413C58"/>
                </a:solidFill>
              </a:rPr>
              <a:t>(2</a:t>
            </a:r>
            <a:r>
              <a:rPr lang="en" sz="1400" dirty="0">
                <a:solidFill>
                  <a:srgbClr val="413C58"/>
                </a:solidFill>
              </a:rPr>
              <a:t>), 208-227.</a:t>
            </a:r>
            <a:endParaRPr sz="1400" dirty="0">
              <a:solidFill>
                <a:srgbClr val="413C58"/>
              </a:solidFill>
            </a:endParaRPr>
          </a:p>
          <a:p>
            <a:pPr marL="0" lvl="0" indent="0" algn="l" rtl="0">
              <a:spcBef>
                <a:spcPts val="1600"/>
              </a:spcBef>
              <a:spcAft>
                <a:spcPts val="0"/>
              </a:spcAft>
              <a:buNone/>
            </a:pPr>
            <a:r>
              <a:rPr lang="en" sz="1400" dirty="0">
                <a:solidFill>
                  <a:srgbClr val="413C58"/>
                </a:solidFill>
              </a:rPr>
              <a:t>Seeber, K.</a:t>
            </a:r>
            <a:r>
              <a:rPr lang="en" sz="1400" dirty="0">
                <a:solidFill>
                  <a:srgbClr val="413C58"/>
                </a:solidFill>
                <a:uFill>
                  <a:noFill/>
                </a:uFill>
                <a:hlinkClick r:id="rId3"/>
              </a:rPr>
              <a:t> </a:t>
            </a:r>
            <a:r>
              <a:rPr lang="en" sz="1400" u="sng" dirty="0">
                <a:solidFill>
                  <a:srgbClr val="413C58"/>
                </a:solidFill>
                <a:hlinkClick r:id="rId3"/>
              </a:rPr>
              <a:t>"Teaching CRAAP to robots: Artificial intelligence, false binaries, and implications for </a:t>
            </a:r>
            <a:r>
              <a:rPr lang="en" sz="1400" dirty="0">
                <a:solidFill>
                  <a:srgbClr val="413C58"/>
                </a:solidFill>
              </a:rPr>
              <a:t>	</a:t>
            </a:r>
            <a:r>
              <a:rPr lang="en" sz="1400" u="sng" dirty="0">
                <a:solidFill>
                  <a:srgbClr val="413C58"/>
                </a:solidFill>
                <a:hlinkClick r:id="rId3"/>
              </a:rPr>
              <a:t>information literacy."</a:t>
            </a:r>
            <a:r>
              <a:rPr lang="en" sz="1400" u="sng" dirty="0">
                <a:solidFill>
                  <a:srgbClr val="413C58"/>
                </a:solidFill>
              </a:rPr>
              <a:t> </a:t>
            </a:r>
            <a:r>
              <a:rPr lang="en" sz="1400" dirty="0">
                <a:solidFill>
                  <a:srgbClr val="413C58"/>
                </a:solidFill>
              </a:rPr>
              <a:t>Presentation at the Critical Librarianship and Pedagogy </a:t>
            </a:r>
            <a:r>
              <a:rPr lang="en" sz="1400" dirty="0" smtClean="0">
                <a:solidFill>
                  <a:srgbClr val="413C58"/>
                </a:solidFill>
              </a:rPr>
              <a:t>	Symposium</a:t>
            </a:r>
            <a:r>
              <a:rPr lang="en" sz="1400" dirty="0">
                <a:solidFill>
                  <a:srgbClr val="413C58"/>
                </a:solidFill>
              </a:rPr>
              <a:t>, </a:t>
            </a:r>
            <a:r>
              <a:rPr lang="en" sz="1400" dirty="0" smtClean="0">
                <a:solidFill>
                  <a:srgbClr val="413C58"/>
                </a:solidFill>
              </a:rPr>
              <a:t>Tucson</a:t>
            </a:r>
            <a:r>
              <a:rPr lang="en" sz="1400" dirty="0">
                <a:solidFill>
                  <a:srgbClr val="413C58"/>
                </a:solidFill>
              </a:rPr>
              <a:t>, AZ, November 15-16, 2018.</a:t>
            </a:r>
            <a:endParaRPr dirty="0">
              <a:solidFill>
                <a:srgbClr val="413C58"/>
              </a:solidFill>
            </a:endParaRPr>
          </a:p>
          <a:p>
            <a:pPr marL="0" lvl="0" indent="0" algn="l" rtl="0">
              <a:spcBef>
                <a:spcPts val="1600"/>
              </a:spcBef>
              <a:spcAft>
                <a:spcPts val="0"/>
              </a:spcAft>
              <a:buNone/>
            </a:pPr>
            <a:r>
              <a:rPr lang="en" dirty="0">
                <a:solidFill>
                  <a:srgbClr val="413C58"/>
                </a:solidFill>
              </a:rPr>
              <a:t>Many thanks to my colleagues Dana Opsina, Tessa Withorn, and Maggie Clarke who have adapted and graciously allowed me to use their adaptations as examples. </a:t>
            </a:r>
            <a:endParaRPr dirty="0">
              <a:solidFill>
                <a:srgbClr val="413C58"/>
              </a:solidFill>
            </a:endParaRPr>
          </a:p>
          <a:p>
            <a:pPr marL="0" lvl="0" indent="0" algn="l" rtl="0">
              <a:spcBef>
                <a:spcPts val="1600"/>
              </a:spcBef>
              <a:spcAft>
                <a:spcPts val="0"/>
              </a:spcAft>
              <a:buNone/>
            </a:pPr>
            <a:r>
              <a:rPr lang="en" dirty="0">
                <a:solidFill>
                  <a:srgbClr val="413C58"/>
                </a:solidFill>
              </a:rPr>
              <a:t>You can find the audience/purpose activity in </a:t>
            </a:r>
            <a:r>
              <a:rPr lang="en" u="sng" dirty="0">
                <a:solidFill>
                  <a:schemeClr val="hlink"/>
                </a:solidFill>
                <a:hlinkClick r:id="rId4"/>
              </a:rPr>
              <a:t>Project CORA</a:t>
            </a:r>
            <a:endParaRPr dirty="0">
              <a:solidFill>
                <a:srgbClr val="413C58"/>
              </a:solidFill>
            </a:endParaRPr>
          </a:p>
          <a:p>
            <a:pPr marL="0" lvl="0" indent="0" algn="l" rtl="0">
              <a:spcBef>
                <a:spcPts val="1600"/>
              </a:spcBef>
              <a:spcAft>
                <a:spcPts val="1600"/>
              </a:spcAft>
              <a:buNone/>
            </a:pPr>
            <a:endParaRPr sz="1200" dirty="0">
              <a:solidFill>
                <a:srgbClr val="000000"/>
              </a:solidFill>
            </a:endParaRPr>
          </a:p>
        </p:txBody>
      </p:sp>
      <p:sp>
        <p:nvSpPr>
          <p:cNvPr id="159" name="Google Shape;159;p25"/>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5"/>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942875" y="960775"/>
            <a:ext cx="788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413C58"/>
                </a:solidFill>
              </a:rPr>
              <a:t>Image Credits</a:t>
            </a:r>
            <a:endParaRPr b="1">
              <a:solidFill>
                <a:srgbClr val="413C58"/>
              </a:solidFill>
            </a:endParaRPr>
          </a:p>
        </p:txBody>
      </p:sp>
      <p:sp>
        <p:nvSpPr>
          <p:cNvPr id="166" name="Google Shape;166;p26"/>
          <p:cNvSpPr txBox="1">
            <a:spLocks noGrp="1"/>
          </p:cNvSpPr>
          <p:nvPr>
            <p:ph type="body" idx="1"/>
          </p:nvPr>
        </p:nvSpPr>
        <p:spPr>
          <a:xfrm>
            <a:off x="942875" y="1533475"/>
            <a:ext cx="78894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0000"/>
                </a:solidFill>
              </a:rPr>
              <a:t>“Turntable free icon” by Smashicons at flaticon.com</a:t>
            </a:r>
            <a:endParaRPr sz="1200">
              <a:solidFill>
                <a:srgbClr val="000000"/>
              </a:solidFill>
            </a:endParaRPr>
          </a:p>
          <a:p>
            <a:pPr marL="0" lvl="0" indent="0" algn="l" rtl="0">
              <a:spcBef>
                <a:spcPts val="1600"/>
              </a:spcBef>
              <a:spcAft>
                <a:spcPts val="0"/>
              </a:spcAft>
              <a:buNone/>
            </a:pPr>
            <a:r>
              <a:rPr lang="en" sz="1200">
                <a:solidFill>
                  <a:srgbClr val="000000"/>
                </a:solidFill>
              </a:rPr>
              <a:t>“Snail” by Freepic at flaticon.com</a:t>
            </a:r>
            <a:endParaRPr sz="1200">
              <a:solidFill>
                <a:srgbClr val="000000"/>
              </a:solidFill>
            </a:endParaRPr>
          </a:p>
          <a:p>
            <a:pPr marL="0" lvl="0" indent="0" algn="l" rtl="0">
              <a:spcBef>
                <a:spcPts val="1600"/>
              </a:spcBef>
              <a:spcAft>
                <a:spcPts val="0"/>
              </a:spcAft>
              <a:buNone/>
            </a:pPr>
            <a:r>
              <a:rPr lang="en" sz="1200">
                <a:solidFill>
                  <a:schemeClr val="dk1"/>
                </a:solidFill>
              </a:rPr>
              <a:t>“Blackboard free icon” by Smashicons at flaticon.com</a:t>
            </a:r>
            <a:endParaRPr sz="1200">
              <a:solidFill>
                <a:schemeClr val="dk1"/>
              </a:solidFill>
            </a:endParaRPr>
          </a:p>
          <a:p>
            <a:pPr marL="0" lvl="0" indent="0" algn="l" rtl="0">
              <a:spcBef>
                <a:spcPts val="1600"/>
              </a:spcBef>
              <a:spcAft>
                <a:spcPts val="0"/>
              </a:spcAft>
              <a:buNone/>
            </a:pPr>
            <a:r>
              <a:rPr lang="en" sz="1200">
                <a:solidFill>
                  <a:schemeClr val="dk1"/>
                </a:solidFill>
              </a:rPr>
              <a:t>“Address” by Freepic at flaticon.com</a:t>
            </a:r>
            <a:endParaRPr sz="1200">
              <a:solidFill>
                <a:schemeClr val="dk1"/>
              </a:solidFill>
            </a:endParaRPr>
          </a:p>
          <a:p>
            <a:pPr marL="0" lvl="0" indent="0" algn="l" rtl="0">
              <a:spcBef>
                <a:spcPts val="1600"/>
              </a:spcBef>
              <a:spcAft>
                <a:spcPts val="1600"/>
              </a:spcAft>
              <a:buClr>
                <a:schemeClr val="dk1"/>
              </a:buClr>
              <a:buSzPts val="1100"/>
              <a:buFont typeface="Arial"/>
              <a:buNone/>
            </a:pPr>
            <a:r>
              <a:rPr lang="en" sz="1200">
                <a:solidFill>
                  <a:schemeClr val="dk1"/>
                </a:solidFill>
              </a:rPr>
              <a:t>“Information free” by Eucalypt at flaticon.com</a:t>
            </a:r>
            <a:endParaRPr sz="1200">
              <a:solidFill>
                <a:schemeClr val="dk1"/>
              </a:solidFill>
            </a:endParaRPr>
          </a:p>
        </p:txBody>
      </p:sp>
      <p:sp>
        <p:nvSpPr>
          <p:cNvPr id="167" name="Google Shape;167;p26"/>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title"/>
          </p:nvPr>
        </p:nvSpPr>
        <p:spPr>
          <a:xfrm>
            <a:off x="366050" y="579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13C58"/>
                </a:solidFill>
                <a:highlight>
                  <a:srgbClr val="FFFFFF"/>
                </a:highlight>
              </a:rPr>
              <a:t>Why analog?</a:t>
            </a:r>
            <a:endParaRPr>
              <a:solidFill>
                <a:srgbClr val="413C58"/>
              </a:solidFill>
              <a:highlight>
                <a:srgbClr val="FFFFFF"/>
              </a:highlight>
            </a:endParaRPr>
          </a:p>
        </p:txBody>
      </p:sp>
      <p:sp>
        <p:nvSpPr>
          <p:cNvPr id="67" name="Google Shape;67;p14"/>
          <p:cNvSpPr txBox="1">
            <a:spLocks noGrp="1"/>
          </p:cNvSpPr>
          <p:nvPr>
            <p:ph type="body" idx="1"/>
          </p:nvPr>
        </p:nvSpPr>
        <p:spPr>
          <a:xfrm>
            <a:off x="1768850" y="1195975"/>
            <a:ext cx="7270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13C58"/>
              </a:buClr>
              <a:buSzPts val="2400"/>
              <a:buChar char="●"/>
            </a:pPr>
            <a:r>
              <a:rPr lang="en" sz="2400">
                <a:solidFill>
                  <a:srgbClr val="413C58"/>
                </a:solidFill>
              </a:rPr>
              <a:t>Resist the database demo</a:t>
            </a:r>
            <a:endParaRPr sz="2400">
              <a:solidFill>
                <a:srgbClr val="413C58"/>
              </a:solidFill>
            </a:endParaRPr>
          </a:p>
          <a:p>
            <a:pPr marL="457200" lvl="0" indent="-381000" algn="l" rtl="0">
              <a:spcBef>
                <a:spcPts val="0"/>
              </a:spcBef>
              <a:spcAft>
                <a:spcPts val="0"/>
              </a:spcAft>
              <a:buClr>
                <a:srgbClr val="413C58"/>
              </a:buClr>
              <a:buSzPts val="2400"/>
              <a:buChar char="●"/>
            </a:pPr>
            <a:r>
              <a:rPr lang="en" sz="2400">
                <a:solidFill>
                  <a:srgbClr val="413C58"/>
                </a:solidFill>
              </a:rPr>
              <a:t>Slooooooooow computers</a:t>
            </a:r>
            <a:endParaRPr sz="2400">
              <a:solidFill>
                <a:srgbClr val="413C58"/>
              </a:solidFill>
            </a:endParaRPr>
          </a:p>
          <a:p>
            <a:pPr marL="457200" lvl="0" indent="-381000" algn="l" rtl="0">
              <a:spcBef>
                <a:spcPts val="0"/>
              </a:spcBef>
              <a:spcAft>
                <a:spcPts val="0"/>
              </a:spcAft>
              <a:buClr>
                <a:srgbClr val="413C58"/>
              </a:buClr>
              <a:buSzPts val="2400"/>
              <a:buChar char="●"/>
            </a:pPr>
            <a:r>
              <a:rPr lang="en" sz="2400">
                <a:solidFill>
                  <a:srgbClr val="413C58"/>
                </a:solidFill>
              </a:rPr>
              <a:t>Informed by tenets of andragogy</a:t>
            </a:r>
            <a:endParaRPr sz="2400">
              <a:solidFill>
                <a:srgbClr val="413C58"/>
              </a:solidFill>
            </a:endParaRPr>
          </a:p>
          <a:p>
            <a:pPr marL="914400" lvl="1" indent="-355600" algn="l" rtl="0">
              <a:spcBef>
                <a:spcPts val="0"/>
              </a:spcBef>
              <a:spcAft>
                <a:spcPts val="0"/>
              </a:spcAft>
              <a:buClr>
                <a:srgbClr val="413C58"/>
              </a:buClr>
              <a:buSzPts val="2000"/>
              <a:buChar char="○"/>
            </a:pPr>
            <a:r>
              <a:rPr lang="en" sz="2000">
                <a:solidFill>
                  <a:srgbClr val="413C58"/>
                </a:solidFill>
              </a:rPr>
              <a:t>Problem-centered and allows for self-direction</a:t>
            </a:r>
            <a:endParaRPr sz="2000">
              <a:solidFill>
                <a:srgbClr val="413C58"/>
              </a:solidFill>
            </a:endParaRPr>
          </a:p>
          <a:p>
            <a:pPr marL="914400" lvl="1" indent="-355600" algn="l" rtl="0">
              <a:spcBef>
                <a:spcPts val="0"/>
              </a:spcBef>
              <a:spcAft>
                <a:spcPts val="0"/>
              </a:spcAft>
              <a:buClr>
                <a:srgbClr val="413C58"/>
              </a:buClr>
              <a:buSzPts val="2000"/>
              <a:buChar char="○"/>
            </a:pPr>
            <a:r>
              <a:rPr lang="en" sz="2000">
                <a:solidFill>
                  <a:srgbClr val="413C58"/>
                </a:solidFill>
              </a:rPr>
              <a:t>May reduce anxiety related to perceived technology abilities (Cooke, 2010)</a:t>
            </a:r>
            <a:endParaRPr sz="2000">
              <a:solidFill>
                <a:srgbClr val="413C58"/>
              </a:solidFill>
            </a:endParaRPr>
          </a:p>
        </p:txBody>
      </p:sp>
      <p:sp>
        <p:nvSpPr>
          <p:cNvPr id="68" name="Google Shape;68;p14"/>
          <p:cNvSpPr/>
          <p:nvPr/>
        </p:nvSpPr>
        <p:spPr>
          <a:xfrm>
            <a:off x="366050" y="1278174"/>
            <a:ext cx="1300500" cy="12963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4"/>
          <p:cNvPicPr preferRelativeResize="0"/>
          <p:nvPr/>
        </p:nvPicPr>
        <p:blipFill>
          <a:blip r:embed="rId3">
            <a:alphaModFix/>
          </a:blip>
          <a:stretch>
            <a:fillRect/>
          </a:stretch>
        </p:blipFill>
        <p:spPr>
          <a:xfrm>
            <a:off x="436400" y="1411650"/>
            <a:ext cx="1029350" cy="1029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txBox="1">
            <a:spLocks noGrp="1"/>
          </p:cNvSpPr>
          <p:nvPr>
            <p:ph type="title"/>
          </p:nvPr>
        </p:nvSpPr>
        <p:spPr>
          <a:xfrm>
            <a:off x="366050" y="5906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13C58"/>
                </a:solidFill>
                <a:highlight>
                  <a:srgbClr val="FFFFFF"/>
                </a:highlight>
              </a:rPr>
              <a:t>Analog Activities</a:t>
            </a:r>
            <a:endParaRPr>
              <a:solidFill>
                <a:srgbClr val="413C58"/>
              </a:solidFill>
              <a:highlight>
                <a:srgbClr val="FFFFFF"/>
              </a:highlight>
            </a:endParaRPr>
          </a:p>
        </p:txBody>
      </p:sp>
      <p:sp>
        <p:nvSpPr>
          <p:cNvPr id="77" name="Google Shape;77;p15"/>
          <p:cNvSpPr txBox="1">
            <a:spLocks noGrp="1"/>
          </p:cNvSpPr>
          <p:nvPr>
            <p:ph type="body" idx="1"/>
          </p:nvPr>
        </p:nvSpPr>
        <p:spPr>
          <a:xfrm>
            <a:off x="163100" y="3903650"/>
            <a:ext cx="3159900" cy="758700"/>
          </a:xfrm>
          <a:prstGeom prst="rect">
            <a:avLst/>
          </a:prstGeom>
        </p:spPr>
        <p:txBody>
          <a:bodyPr spcFirstLastPara="1" wrap="square" lIns="91425" tIns="91425" rIns="91425" bIns="91425" anchor="t" anchorCtr="0">
            <a:noAutofit/>
          </a:bodyPr>
          <a:lstStyle/>
          <a:p>
            <a:pPr marL="457200" lvl="0" indent="0" algn="l" rtl="0">
              <a:spcBef>
                <a:spcPts val="0"/>
              </a:spcBef>
              <a:spcAft>
                <a:spcPts val="1600"/>
              </a:spcAft>
              <a:buNone/>
            </a:pPr>
            <a:r>
              <a:rPr lang="en" sz="2000">
                <a:solidFill>
                  <a:srgbClr val="413C58"/>
                </a:solidFill>
              </a:rPr>
              <a:t>Whiteboard Walks</a:t>
            </a:r>
            <a:endParaRPr sz="2000">
              <a:solidFill>
                <a:srgbClr val="413C58"/>
              </a:solidFill>
            </a:endParaRPr>
          </a:p>
        </p:txBody>
      </p:sp>
      <p:sp>
        <p:nvSpPr>
          <p:cNvPr id="78" name="Google Shape;78;p15"/>
          <p:cNvSpPr/>
          <p:nvPr/>
        </p:nvSpPr>
        <p:spPr>
          <a:xfrm>
            <a:off x="625250" y="1391687"/>
            <a:ext cx="2235600" cy="22836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txBox="1"/>
          <p:nvPr/>
        </p:nvSpPr>
        <p:spPr>
          <a:xfrm>
            <a:off x="3228950" y="3903650"/>
            <a:ext cx="2925300" cy="9135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2000">
                <a:solidFill>
                  <a:srgbClr val="413C58"/>
                </a:solidFill>
              </a:rPr>
              <a:t>Conceptual Maps</a:t>
            </a:r>
            <a:endParaRPr/>
          </a:p>
        </p:txBody>
      </p:sp>
      <p:sp>
        <p:nvSpPr>
          <p:cNvPr id="80" name="Google Shape;80;p15"/>
          <p:cNvSpPr txBox="1"/>
          <p:nvPr/>
        </p:nvSpPr>
        <p:spPr>
          <a:xfrm>
            <a:off x="6233375" y="3903650"/>
            <a:ext cx="2772900" cy="4989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1600"/>
              </a:spcAft>
              <a:buNone/>
            </a:pPr>
            <a:r>
              <a:rPr lang="en" sz="2000">
                <a:solidFill>
                  <a:srgbClr val="413C58"/>
                </a:solidFill>
              </a:rPr>
              <a:t>Source Analysis</a:t>
            </a:r>
            <a:endParaRPr/>
          </a:p>
        </p:txBody>
      </p:sp>
      <p:sp>
        <p:nvSpPr>
          <p:cNvPr id="81" name="Google Shape;81;p15"/>
          <p:cNvSpPr/>
          <p:nvPr/>
        </p:nvSpPr>
        <p:spPr>
          <a:xfrm>
            <a:off x="3573800" y="1429962"/>
            <a:ext cx="2235600" cy="22836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6651050" y="1429950"/>
            <a:ext cx="2235600" cy="22836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3" name="Google Shape;83;p15"/>
          <p:cNvPicPr preferRelativeResize="0"/>
          <p:nvPr/>
        </p:nvPicPr>
        <p:blipFill>
          <a:blip r:embed="rId3">
            <a:alphaModFix/>
          </a:blip>
          <a:stretch>
            <a:fillRect/>
          </a:stretch>
        </p:blipFill>
        <p:spPr>
          <a:xfrm>
            <a:off x="667850" y="1496550"/>
            <a:ext cx="2150400" cy="2150400"/>
          </a:xfrm>
          <a:prstGeom prst="rect">
            <a:avLst/>
          </a:prstGeom>
          <a:noFill/>
          <a:ln>
            <a:noFill/>
          </a:ln>
        </p:spPr>
      </p:pic>
      <p:pic>
        <p:nvPicPr>
          <p:cNvPr id="84" name="Google Shape;84;p15"/>
          <p:cNvPicPr preferRelativeResize="0"/>
          <p:nvPr/>
        </p:nvPicPr>
        <p:blipFill>
          <a:blip r:embed="rId4">
            <a:alphaModFix/>
          </a:blip>
          <a:stretch>
            <a:fillRect/>
          </a:stretch>
        </p:blipFill>
        <p:spPr>
          <a:xfrm>
            <a:off x="3931175" y="1713525"/>
            <a:ext cx="1520850" cy="1520850"/>
          </a:xfrm>
          <a:prstGeom prst="rect">
            <a:avLst/>
          </a:prstGeom>
          <a:noFill/>
          <a:ln>
            <a:noFill/>
          </a:ln>
        </p:spPr>
      </p:pic>
      <p:pic>
        <p:nvPicPr>
          <p:cNvPr id="85" name="Google Shape;85;p15"/>
          <p:cNvPicPr preferRelativeResize="0"/>
          <p:nvPr/>
        </p:nvPicPr>
        <p:blipFill>
          <a:blip r:embed="rId5">
            <a:alphaModFix/>
          </a:blip>
          <a:stretch>
            <a:fillRect/>
          </a:stretch>
        </p:blipFill>
        <p:spPr>
          <a:xfrm>
            <a:off x="6941515" y="1706150"/>
            <a:ext cx="1654675" cy="1654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6"/>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a:spLocks noGrp="1"/>
          </p:cNvSpPr>
          <p:nvPr>
            <p:ph type="title"/>
          </p:nvPr>
        </p:nvSpPr>
        <p:spPr>
          <a:xfrm>
            <a:off x="366050" y="579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13C58"/>
                </a:solidFill>
                <a:highlight>
                  <a:srgbClr val="FFFFFF"/>
                </a:highlight>
              </a:rPr>
              <a:t>Whiteboard Walk</a:t>
            </a:r>
            <a:endParaRPr>
              <a:solidFill>
                <a:srgbClr val="413C58"/>
              </a:solidFill>
              <a:highlight>
                <a:srgbClr val="FFFFFF"/>
              </a:highlight>
            </a:endParaRPr>
          </a:p>
        </p:txBody>
      </p:sp>
      <p:sp>
        <p:nvSpPr>
          <p:cNvPr id="93" name="Google Shape;93;p16"/>
          <p:cNvSpPr txBox="1">
            <a:spLocks noGrp="1"/>
          </p:cNvSpPr>
          <p:nvPr>
            <p:ph type="body" idx="1"/>
          </p:nvPr>
        </p:nvSpPr>
        <p:spPr>
          <a:xfrm>
            <a:off x="1768850" y="1152475"/>
            <a:ext cx="7270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13C58"/>
              </a:buClr>
              <a:buSzPts val="2400"/>
              <a:buChar char="●"/>
            </a:pPr>
            <a:r>
              <a:rPr lang="en" sz="2400" i="1">
                <a:solidFill>
                  <a:srgbClr val="413C58"/>
                </a:solidFill>
              </a:rPr>
              <a:t>Supplies needed: </a:t>
            </a:r>
            <a:r>
              <a:rPr lang="en" sz="2400">
                <a:solidFill>
                  <a:srgbClr val="413C58"/>
                </a:solidFill>
              </a:rPr>
              <a:t>Big pieces of paper or whiteboards, markers, prompts</a:t>
            </a:r>
            <a:endParaRPr sz="2400">
              <a:solidFill>
                <a:srgbClr val="413C58"/>
              </a:solidFill>
            </a:endParaRPr>
          </a:p>
          <a:p>
            <a:pPr marL="457200" lvl="0" indent="-381000" algn="l" rtl="0">
              <a:spcBef>
                <a:spcPts val="0"/>
              </a:spcBef>
              <a:spcAft>
                <a:spcPts val="0"/>
              </a:spcAft>
              <a:buClr>
                <a:srgbClr val="413C58"/>
              </a:buClr>
              <a:buSzPts val="2400"/>
              <a:buChar char="●"/>
            </a:pPr>
            <a:r>
              <a:rPr lang="en" sz="2400" i="1">
                <a:solidFill>
                  <a:srgbClr val="413C58"/>
                </a:solidFill>
              </a:rPr>
              <a:t>Time: </a:t>
            </a:r>
            <a:r>
              <a:rPr lang="en" sz="2400">
                <a:solidFill>
                  <a:srgbClr val="413C58"/>
                </a:solidFill>
              </a:rPr>
              <a:t>Anywhere from 10-30 minutes depending on your prompts</a:t>
            </a:r>
            <a:endParaRPr sz="2400">
              <a:solidFill>
                <a:srgbClr val="413C58"/>
              </a:solidFill>
            </a:endParaRPr>
          </a:p>
          <a:p>
            <a:pPr marL="457200" lvl="0" indent="-381000" algn="l" rtl="0">
              <a:spcBef>
                <a:spcPts val="0"/>
              </a:spcBef>
              <a:spcAft>
                <a:spcPts val="0"/>
              </a:spcAft>
              <a:buClr>
                <a:srgbClr val="413C58"/>
              </a:buClr>
              <a:buSzPts val="2400"/>
              <a:buChar char="●"/>
            </a:pPr>
            <a:r>
              <a:rPr lang="en" sz="2400" i="1">
                <a:solidFill>
                  <a:srgbClr val="413C58"/>
                </a:solidFill>
              </a:rPr>
              <a:t>Why:</a:t>
            </a:r>
            <a:r>
              <a:rPr lang="en" sz="2400">
                <a:solidFill>
                  <a:srgbClr val="413C58"/>
                </a:solidFill>
              </a:rPr>
              <a:t> Place prompts in different areas, have groups rotate and respond to each prompt and any existing student answers, discuss</a:t>
            </a:r>
            <a:endParaRPr sz="2400">
              <a:solidFill>
                <a:srgbClr val="413C58"/>
              </a:solidFill>
            </a:endParaRPr>
          </a:p>
          <a:p>
            <a:pPr marL="457200" lvl="0" indent="0" algn="l" rtl="0">
              <a:spcBef>
                <a:spcPts val="1600"/>
              </a:spcBef>
              <a:spcAft>
                <a:spcPts val="1600"/>
              </a:spcAft>
              <a:buNone/>
            </a:pPr>
            <a:endParaRPr sz="2000">
              <a:solidFill>
                <a:srgbClr val="413C58"/>
              </a:solidFill>
            </a:endParaRPr>
          </a:p>
        </p:txBody>
      </p:sp>
      <p:sp>
        <p:nvSpPr>
          <p:cNvPr id="94" name="Google Shape;94;p16"/>
          <p:cNvSpPr/>
          <p:nvPr/>
        </p:nvSpPr>
        <p:spPr>
          <a:xfrm>
            <a:off x="366050" y="1278174"/>
            <a:ext cx="1300500" cy="12963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5" name="Google Shape;95;p16"/>
          <p:cNvPicPr preferRelativeResize="0"/>
          <p:nvPr/>
        </p:nvPicPr>
        <p:blipFill>
          <a:blip r:embed="rId3">
            <a:alphaModFix/>
          </a:blip>
          <a:stretch>
            <a:fillRect/>
          </a:stretch>
        </p:blipFill>
        <p:spPr>
          <a:xfrm>
            <a:off x="491600" y="1401625"/>
            <a:ext cx="1049400" cy="104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17"/>
          <p:cNvPicPr preferRelativeResize="0"/>
          <p:nvPr/>
        </p:nvPicPr>
        <p:blipFill>
          <a:blip r:embed="rId3">
            <a:alphaModFix/>
          </a:blip>
          <a:stretch>
            <a:fillRect/>
          </a:stretch>
        </p:blipFill>
        <p:spPr>
          <a:xfrm>
            <a:off x="1346525" y="454075"/>
            <a:ext cx="6450950" cy="4838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D7B5"/>
        </a:solidFill>
        <a:effectLst/>
      </p:bgPr>
    </p:bg>
    <p:spTree>
      <p:nvGrpSpPr>
        <p:cNvPr id="1" name="Shape 106"/>
        <p:cNvGrpSpPr/>
        <p:nvPr/>
      </p:nvGrpSpPr>
      <p:grpSpPr>
        <a:xfrm>
          <a:off x="0" y="0"/>
          <a:ext cx="0" cy="0"/>
          <a:chOff x="0" y="0"/>
          <a:chExt cx="0" cy="0"/>
        </a:xfrm>
      </p:grpSpPr>
      <p:sp>
        <p:nvSpPr>
          <p:cNvPr id="107" name="Google Shape;107;p18"/>
          <p:cNvSpPr txBox="1"/>
          <p:nvPr/>
        </p:nvSpPr>
        <p:spPr>
          <a:xfrm>
            <a:off x="502925" y="812850"/>
            <a:ext cx="8003400" cy="367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solidFill>
                  <a:srgbClr val="413C58"/>
                </a:solidFill>
                <a:highlight>
                  <a:srgbClr val="FFFFFF"/>
                </a:highlight>
              </a:rPr>
              <a:t>What whiteboard walk question ideas do you have?</a:t>
            </a:r>
            <a:endParaRPr sz="6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9"/>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title"/>
          </p:nvPr>
        </p:nvSpPr>
        <p:spPr>
          <a:xfrm>
            <a:off x="366050" y="5797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13C58"/>
                </a:solidFill>
                <a:highlight>
                  <a:srgbClr val="FFFFFF"/>
                </a:highlight>
              </a:rPr>
              <a:t>Conceptual Mapping </a:t>
            </a:r>
            <a:endParaRPr>
              <a:solidFill>
                <a:srgbClr val="413C58"/>
              </a:solidFill>
              <a:highlight>
                <a:srgbClr val="FFFFFF"/>
              </a:highlight>
            </a:endParaRPr>
          </a:p>
        </p:txBody>
      </p:sp>
      <p:sp>
        <p:nvSpPr>
          <p:cNvPr id="115" name="Google Shape;115;p19"/>
          <p:cNvSpPr txBox="1">
            <a:spLocks noGrp="1"/>
          </p:cNvSpPr>
          <p:nvPr>
            <p:ph type="body" idx="1"/>
          </p:nvPr>
        </p:nvSpPr>
        <p:spPr>
          <a:xfrm>
            <a:off x="1768850" y="1152475"/>
            <a:ext cx="7270200" cy="34164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413C58"/>
              </a:buClr>
              <a:buSzPts val="2400"/>
              <a:buChar char="●"/>
            </a:pPr>
            <a:r>
              <a:rPr lang="en" sz="2400" i="1">
                <a:solidFill>
                  <a:srgbClr val="413C58"/>
                </a:solidFill>
              </a:rPr>
              <a:t>Supplies needed: </a:t>
            </a:r>
            <a:r>
              <a:rPr lang="en" sz="2400">
                <a:solidFill>
                  <a:srgbClr val="413C58"/>
                </a:solidFill>
              </a:rPr>
              <a:t>Paper maps or items to sort, stickers (optional), items to map</a:t>
            </a:r>
            <a:endParaRPr sz="2400">
              <a:solidFill>
                <a:srgbClr val="413C58"/>
              </a:solidFill>
            </a:endParaRPr>
          </a:p>
          <a:p>
            <a:pPr marL="457200" lvl="0" indent="-381000" algn="l" rtl="0">
              <a:spcBef>
                <a:spcPts val="0"/>
              </a:spcBef>
              <a:spcAft>
                <a:spcPts val="0"/>
              </a:spcAft>
              <a:buClr>
                <a:srgbClr val="413C58"/>
              </a:buClr>
              <a:buSzPts val="2400"/>
              <a:buChar char="●"/>
            </a:pPr>
            <a:r>
              <a:rPr lang="en" sz="2400" i="1">
                <a:solidFill>
                  <a:srgbClr val="413C58"/>
                </a:solidFill>
              </a:rPr>
              <a:t>Time: </a:t>
            </a:r>
            <a:r>
              <a:rPr lang="en" sz="2400">
                <a:solidFill>
                  <a:srgbClr val="413C58"/>
                </a:solidFill>
              </a:rPr>
              <a:t>Anywhere from 10-30 minutes depending on your map</a:t>
            </a:r>
            <a:endParaRPr sz="2400">
              <a:solidFill>
                <a:srgbClr val="413C58"/>
              </a:solidFill>
            </a:endParaRPr>
          </a:p>
          <a:p>
            <a:pPr marL="457200" lvl="0" indent="-381000" algn="l" rtl="0">
              <a:spcBef>
                <a:spcPts val="0"/>
              </a:spcBef>
              <a:spcAft>
                <a:spcPts val="0"/>
              </a:spcAft>
              <a:buClr>
                <a:srgbClr val="413C58"/>
              </a:buClr>
              <a:buSzPts val="2400"/>
              <a:buChar char="●"/>
            </a:pPr>
            <a:r>
              <a:rPr lang="en" sz="2400" i="1">
                <a:solidFill>
                  <a:srgbClr val="413C58"/>
                </a:solidFill>
              </a:rPr>
              <a:t>Why: </a:t>
            </a:r>
            <a:r>
              <a:rPr lang="en" sz="2400">
                <a:solidFill>
                  <a:srgbClr val="413C58"/>
                </a:solidFill>
              </a:rPr>
              <a:t>Great for removing binaries from conversations about sources (Seeber, 2018), opening up discussion or as a review, works well for categorizing </a:t>
            </a:r>
            <a:endParaRPr sz="2400">
              <a:solidFill>
                <a:srgbClr val="413C58"/>
              </a:solidFill>
            </a:endParaRPr>
          </a:p>
          <a:p>
            <a:pPr marL="457200" lvl="0" indent="0" algn="l" rtl="0">
              <a:spcBef>
                <a:spcPts val="1600"/>
              </a:spcBef>
              <a:spcAft>
                <a:spcPts val="1600"/>
              </a:spcAft>
              <a:buNone/>
            </a:pPr>
            <a:endParaRPr sz="2000">
              <a:solidFill>
                <a:srgbClr val="413C58"/>
              </a:solidFill>
            </a:endParaRPr>
          </a:p>
        </p:txBody>
      </p:sp>
      <p:sp>
        <p:nvSpPr>
          <p:cNvPr id="116" name="Google Shape;116;p19"/>
          <p:cNvSpPr/>
          <p:nvPr/>
        </p:nvSpPr>
        <p:spPr>
          <a:xfrm>
            <a:off x="366050" y="1278174"/>
            <a:ext cx="1300500" cy="1296300"/>
          </a:xfrm>
          <a:prstGeom prst="ellipse">
            <a:avLst/>
          </a:prstGeom>
          <a:solidFill>
            <a:srgbClr val="A3C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9"/>
          <p:cNvPicPr preferRelativeResize="0"/>
          <p:nvPr/>
        </p:nvPicPr>
        <p:blipFill>
          <a:blip r:embed="rId3">
            <a:alphaModFix/>
          </a:blip>
          <a:stretch>
            <a:fillRect/>
          </a:stretch>
        </p:blipFill>
        <p:spPr>
          <a:xfrm>
            <a:off x="567625" y="1477625"/>
            <a:ext cx="897375" cy="89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p:nvPr/>
        </p:nvSpPr>
        <p:spPr>
          <a:xfrm>
            <a:off x="-8125" y="227575"/>
            <a:ext cx="951000" cy="226500"/>
          </a:xfrm>
          <a:prstGeom prst="rect">
            <a:avLst/>
          </a:prstGeom>
          <a:solidFill>
            <a:srgbClr val="E7E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p:nvPr/>
        </p:nvSpPr>
        <p:spPr>
          <a:xfrm>
            <a:off x="942875" y="227575"/>
            <a:ext cx="8201100" cy="226500"/>
          </a:xfrm>
          <a:prstGeom prst="rect">
            <a:avLst/>
          </a:prstGeom>
          <a:solidFill>
            <a:srgbClr val="BFD7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4" name="Google Shape;124;p20"/>
          <p:cNvPicPr preferRelativeResize="0"/>
          <p:nvPr/>
        </p:nvPicPr>
        <p:blipFill>
          <a:blip r:embed="rId3">
            <a:alphaModFix/>
          </a:blip>
          <a:stretch>
            <a:fillRect/>
          </a:stretch>
        </p:blipFill>
        <p:spPr>
          <a:xfrm>
            <a:off x="152400" y="606475"/>
            <a:ext cx="9040349" cy="4251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13C58"/>
        </a:solidFill>
        <a:effectLst/>
      </p:bgPr>
    </p:bg>
    <p:spTree>
      <p:nvGrpSpPr>
        <p:cNvPr id="1" name="Shape 128"/>
        <p:cNvGrpSpPr/>
        <p:nvPr/>
      </p:nvGrpSpPr>
      <p:grpSpPr>
        <a:xfrm>
          <a:off x="0" y="0"/>
          <a:ext cx="0" cy="0"/>
          <a:chOff x="0" y="0"/>
          <a:chExt cx="0" cy="0"/>
        </a:xfrm>
      </p:grpSpPr>
      <p:pic>
        <p:nvPicPr>
          <p:cNvPr id="129" name="Google Shape;129;p21"/>
          <p:cNvPicPr preferRelativeResize="0"/>
          <p:nvPr/>
        </p:nvPicPr>
        <p:blipFill rotWithShape="1">
          <a:blip r:embed="rId3">
            <a:alphaModFix/>
          </a:blip>
          <a:srcRect t="7627" b="6284"/>
          <a:stretch/>
        </p:blipFill>
        <p:spPr>
          <a:xfrm rot="10800000">
            <a:off x="511120" y="31801"/>
            <a:ext cx="7875605" cy="50849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937</Words>
  <Application>Microsoft Office PowerPoint</Application>
  <PresentationFormat>On-screen Show (16:9)</PresentationFormat>
  <Paragraphs>69</Paragraphs>
  <Slides>14</Slides>
  <Notes>14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14</vt:i4>
      </vt:variant>
    </vt:vector>
  </HeadingPairs>
  <TitlesOfParts>
    <vt:vector size="16" baseType="lpstr">
      <vt:lpstr>Arial</vt:lpstr>
      <vt:lpstr>Simple Light</vt:lpstr>
      <vt:lpstr>Remix the worksheet: Creative ideas for analog instruction</vt:lpstr>
      <vt:lpstr>Why analog?</vt:lpstr>
      <vt:lpstr>Analog Activities</vt:lpstr>
      <vt:lpstr>Whiteboard Walk</vt:lpstr>
      <vt:lpstr>PowerPoint Presentation</vt:lpstr>
      <vt:lpstr>PowerPoint Presentation</vt:lpstr>
      <vt:lpstr>Conceptual Mapping </vt:lpstr>
      <vt:lpstr>PowerPoint Presentation</vt:lpstr>
      <vt:lpstr>PowerPoint Presentation</vt:lpstr>
      <vt:lpstr>Source Analysis</vt:lpstr>
      <vt:lpstr>PowerPoint Presentation</vt:lpstr>
      <vt:lpstr>PowerPoint Presentation</vt:lpstr>
      <vt:lpstr>References &amp; Acknowledgements</vt:lpstr>
      <vt:lpstr>Image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Remix the worksheet: Creative ideas for analog instruction</dc:title>
  <dc:creator>Carolyn Caffrey Gardner</dc:creator>
  <cp:lastModifiedBy>Carolyn Caffrey Gardner</cp:lastModifiedBy>
  <cp:revision>2</cp:revision>
  <dcterms:modified xsi:type="dcterms:W3CDTF">2020-01-16T17:45:09Z</dcterms:modified>
</cp:coreProperties>
</file>